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338" r:id="rId6"/>
    <p:sldId id="339" r:id="rId7"/>
    <p:sldId id="337" r:id="rId8"/>
    <p:sldId id="336" r:id="rId9"/>
    <p:sldId id="328" r:id="rId10"/>
    <p:sldId id="330" r:id="rId11"/>
    <p:sldId id="331" r:id="rId12"/>
    <p:sldId id="333" r:id="rId13"/>
    <p:sldId id="334" r:id="rId14"/>
    <p:sldId id="332" r:id="rId15"/>
    <p:sldId id="335" r:id="rId16"/>
    <p:sldId id="26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4"/>
    <a:srgbClr val="FFFFFF"/>
    <a:srgbClr val="1E9AD5"/>
    <a:srgbClr val="00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y BERTRAND" userId="c52fb2f7-384d-45e8-a374-b2c56a9aa87e" providerId="ADAL" clId="{DFC9B6DC-773F-4512-8E84-7865CB541C06}"/>
    <pc:docChg chg="undo redo custSel addSld modSld">
      <pc:chgData name="Rudy BERTRAND" userId="c52fb2f7-384d-45e8-a374-b2c56a9aa87e" providerId="ADAL" clId="{DFC9B6DC-773F-4512-8E84-7865CB541C06}" dt="2026-02-24T16:21:36.805" v="674" actId="14100"/>
      <pc:docMkLst>
        <pc:docMk/>
      </pc:docMkLst>
      <pc:sldChg chg="modSp mod">
        <pc:chgData name="Rudy BERTRAND" userId="c52fb2f7-384d-45e8-a374-b2c56a9aa87e" providerId="ADAL" clId="{DFC9B6DC-773F-4512-8E84-7865CB541C06}" dt="2026-02-13T15:14:17.488" v="55" actId="20577"/>
        <pc:sldMkLst>
          <pc:docMk/>
          <pc:sldMk cId="606654356" sldId="257"/>
        </pc:sldMkLst>
        <pc:spChg chg="mod">
          <ac:chgData name="Rudy BERTRAND" userId="c52fb2f7-384d-45e8-a374-b2c56a9aa87e" providerId="ADAL" clId="{DFC9B6DC-773F-4512-8E84-7865CB541C06}" dt="2026-02-13T15:14:17.488" v="55" actId="20577"/>
          <ac:spMkLst>
            <pc:docMk/>
            <pc:sldMk cId="606654356" sldId="257"/>
            <ac:spMk id="10" creationId="{E0E01C6D-0062-AA2E-4CD7-F84121C38D57}"/>
          </ac:spMkLst>
        </pc:spChg>
      </pc:sldChg>
      <pc:sldChg chg="modSp mod">
        <pc:chgData name="Rudy BERTRAND" userId="c52fb2f7-384d-45e8-a374-b2c56a9aa87e" providerId="ADAL" clId="{DFC9B6DC-773F-4512-8E84-7865CB541C06}" dt="2026-02-24T16:13:53.103" v="288" actId="20577"/>
        <pc:sldMkLst>
          <pc:docMk/>
          <pc:sldMk cId="3644976610" sldId="337"/>
        </pc:sldMkLst>
        <pc:spChg chg="mod">
          <ac:chgData name="Rudy BERTRAND" userId="c52fb2f7-384d-45e8-a374-b2c56a9aa87e" providerId="ADAL" clId="{DFC9B6DC-773F-4512-8E84-7865CB541C06}" dt="2026-02-24T16:13:53.103" v="288" actId="20577"/>
          <ac:spMkLst>
            <pc:docMk/>
            <pc:sldMk cId="3644976610" sldId="337"/>
            <ac:spMk id="5" creationId="{B1B363A1-6BFF-82D3-0985-AF79BFA59D66}"/>
          </ac:spMkLst>
        </pc:spChg>
      </pc:sldChg>
      <pc:sldChg chg="modSp mod">
        <pc:chgData name="Rudy BERTRAND" userId="c52fb2f7-384d-45e8-a374-b2c56a9aa87e" providerId="ADAL" clId="{DFC9B6DC-773F-4512-8E84-7865CB541C06}" dt="2026-02-24T16:11:31.688" v="258" actId="115"/>
        <pc:sldMkLst>
          <pc:docMk/>
          <pc:sldMk cId="3812855561" sldId="338"/>
        </pc:sldMkLst>
        <pc:spChg chg="mod">
          <ac:chgData name="Rudy BERTRAND" userId="c52fb2f7-384d-45e8-a374-b2c56a9aa87e" providerId="ADAL" clId="{DFC9B6DC-773F-4512-8E84-7865CB541C06}" dt="2026-02-24T16:11:31.688" v="258" actId="115"/>
          <ac:spMkLst>
            <pc:docMk/>
            <pc:sldMk cId="3812855561" sldId="338"/>
            <ac:spMk id="3" creationId="{8276D016-CE38-C3D6-F42B-E9CA8B387595}"/>
          </ac:spMkLst>
        </pc:spChg>
      </pc:sldChg>
      <pc:sldChg chg="delSp modSp new mod">
        <pc:chgData name="Rudy BERTRAND" userId="c52fb2f7-384d-45e8-a374-b2c56a9aa87e" providerId="ADAL" clId="{DFC9B6DC-773F-4512-8E84-7865CB541C06}" dt="2026-02-24T16:21:36.805" v="674" actId="14100"/>
        <pc:sldMkLst>
          <pc:docMk/>
          <pc:sldMk cId="1798056114" sldId="339"/>
        </pc:sldMkLst>
        <pc:spChg chg="mod">
          <ac:chgData name="Rudy BERTRAND" userId="c52fb2f7-384d-45e8-a374-b2c56a9aa87e" providerId="ADAL" clId="{DFC9B6DC-773F-4512-8E84-7865CB541C06}" dt="2026-02-24T16:21:36.805" v="674" actId="14100"/>
          <ac:spMkLst>
            <pc:docMk/>
            <pc:sldMk cId="1798056114" sldId="339"/>
            <ac:spMk id="3" creationId="{38099D79-E5DC-99E3-6F66-F780BF7DE17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89B3659-82B4-8A6B-B0C4-8BC1EDAF23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" y="0"/>
            <a:ext cx="121896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1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D70BD5D-815E-7513-4A77-14BF33CB8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" y="0"/>
            <a:ext cx="1218962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312EBF1-6819-AE0C-E0AD-B5D9FBEEF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54089" y="4430683"/>
            <a:ext cx="4343401" cy="610985"/>
          </a:xfr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Date / Lieu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B3134D-EF14-269E-4572-AA0F6400B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4090" y="2363441"/>
            <a:ext cx="434340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148F8BF-F628-9774-7076-F3B71115C28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363441"/>
            <a:ext cx="0" cy="261588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88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607831-1533-2616-0FED-F3BB9F68A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7FE65B5D-B9A8-BF4E-9FCC-40098B96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78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6AD8FBC0-96E0-0675-F846-1251D35F5B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440" y="2108258"/>
            <a:ext cx="11231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0226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607831-1533-2616-0FED-F3BB9F68A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7FE65B5D-B9A8-BF4E-9FCC-40098B96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78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5A3446E-A962-415E-3E7B-307497F08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2108258"/>
            <a:ext cx="53243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F513CA29-0E14-E1BC-3F89-608DEF1D1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73093" y="2108258"/>
            <a:ext cx="53243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838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DE5797-73D4-C24D-0777-1FC1D6143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36D9A3DE-5DEF-A1B9-7DA1-0288E9E4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78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6840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C5EBCB-EC69-23C2-5243-0DBDAAF2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1817ED-8199-BB4B-422B-08F19600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F45F84-486A-A617-5AE9-E4D8DEF28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36F7-0A29-47C8-A3E8-B9298FB31A0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92B3EF-CE0A-2A79-A7C8-BE5DF7C8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E28053-661D-A7D2-3523-483B521F8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CE88C-AFB5-48C6-BC83-8EC45BEFD4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0064"/>
          </a:solidFill>
          <a:latin typeface="Geometo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5B95"/>
          </a:solidFill>
          <a:latin typeface="Lato Black" panose="020F0A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1E9AD5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i="1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npole.fr/parcours-pre-incubation/azimut-by-atlanpole/candidature-azimut-by-atlanpole/" TargetMode="External"/><Relationship Id="rId2" Type="http://schemas.openxmlformats.org/officeDocument/2006/relationships/hyperlink" Target="https://www.atlanpole.fr/evenement/azimut-7-webinaire-dinformation-pour-preparer-votre-candidature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ertrand@atlanpole.f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3C4945F8-A305-CD4D-939E-BC1C1898072C}"/>
              </a:ext>
            </a:extLst>
          </p:cNvPr>
          <p:cNvGrpSpPr/>
          <p:nvPr/>
        </p:nvGrpSpPr>
        <p:grpSpPr>
          <a:xfrm rot="328077">
            <a:off x="9787701" y="1025982"/>
            <a:ext cx="1620000" cy="1620000"/>
            <a:chOff x="9606632" y="1107463"/>
            <a:chExt cx="1620000" cy="1620000"/>
          </a:xfrm>
        </p:grpSpPr>
        <p:sp>
          <p:nvSpPr>
            <p:cNvPr id="9" name="Étoile : 32 branches 8">
              <a:extLst>
                <a:ext uri="{FF2B5EF4-FFF2-40B4-BE49-F238E27FC236}">
                  <a16:creationId xmlns:a16="http://schemas.microsoft.com/office/drawing/2014/main" id="{154535E6-9059-6695-1615-66FED9A068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06632" y="1107463"/>
              <a:ext cx="1620000" cy="1620000"/>
            </a:xfrm>
            <a:prstGeom prst="star32">
              <a:avLst>
                <a:gd name="adj" fmla="val 45673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0E01C6D-0062-AA2E-4CD7-F84121C38D57}"/>
                </a:ext>
              </a:extLst>
            </p:cNvPr>
            <p:cNvSpPr txBox="1"/>
            <p:nvPr/>
          </p:nvSpPr>
          <p:spPr>
            <a:xfrm>
              <a:off x="9805659" y="1307361"/>
              <a:ext cx="1221946" cy="114705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FR" sz="5400" b="1" dirty="0">
                  <a:solidFill>
                    <a:srgbClr val="0086CB"/>
                  </a:solidFill>
                  <a:latin typeface="Lato Black" panose="020F0A02020204030203" pitchFamily="34" charset="0"/>
                </a:rPr>
                <a:t>#7</a:t>
              </a:r>
            </a:p>
            <a:p>
              <a:pPr algn="ctr"/>
              <a:r>
                <a:rPr lang="fr-FR" sz="1200" b="1" dirty="0">
                  <a:solidFill>
                    <a:srgbClr val="000064"/>
                  </a:solidFill>
                  <a:latin typeface="Lato" panose="020F0502020204030203" pitchFamily="34" charset="0"/>
                </a:rPr>
                <a:t>PRINTEMPS </a:t>
              </a:r>
              <a:br>
                <a:rPr lang="fr-FR" sz="1200" b="1" dirty="0">
                  <a:solidFill>
                    <a:srgbClr val="000064"/>
                  </a:solidFill>
                  <a:latin typeface="Lato" panose="020F0502020204030203" pitchFamily="34" charset="0"/>
                </a:rPr>
              </a:br>
              <a:r>
                <a:rPr lang="fr-FR" sz="1200" b="1" dirty="0">
                  <a:solidFill>
                    <a:srgbClr val="000064"/>
                  </a:solidFill>
                  <a:latin typeface="Lato" panose="020F0502020204030203" pitchFamily="34" charset="0"/>
                </a:rPr>
                <a:t>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665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7FD92-5666-EA02-68C2-A74DF082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Création de valeur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BDEA6A-345D-90B4-E4A7-F9027EA3A60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b="1" dirty="0">
                <a:latin typeface="Lato" panose="020F0502020204030203" pitchFamily="34" charset="0"/>
              </a:rPr>
              <a:t>Combien pensez-vous facturer votre offre ? </a:t>
            </a:r>
            <a:r>
              <a:rPr lang="fr-FR" dirty="0">
                <a:latin typeface="Lato" panose="020F0502020204030203" pitchFamily="34" charset="0"/>
              </a:rPr>
              <a:t>(donner si possible une décomposition du prix de vente envisagé)</a:t>
            </a:r>
          </a:p>
          <a:p>
            <a:r>
              <a:rPr lang="fr-FR" dirty="0">
                <a:latin typeface="Lato" panose="020F0502020204030203" pitchFamily="34" charset="0"/>
              </a:rPr>
              <a:t>Quelles sont les </a:t>
            </a:r>
            <a:r>
              <a:rPr lang="fr-FR" b="1" dirty="0">
                <a:latin typeface="Lato" panose="020F0502020204030203" pitchFamily="34" charset="0"/>
              </a:rPr>
              <a:t>retombées économiques envisagées </a:t>
            </a:r>
            <a:r>
              <a:rPr lang="fr-FR" dirty="0">
                <a:latin typeface="Lato" panose="020F0502020204030203" pitchFamily="34" charset="0"/>
              </a:rPr>
              <a:t>: Chiffre d’affaires et emplois créés sur les 3 premières années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5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E0E5C-ABB3-6695-0602-47F8FF92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L’équipe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E6DEDA-C5D3-EDF9-B57E-3E5E7C7424A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b="1" dirty="0">
                <a:latin typeface="Lato" panose="020F0502020204030203" pitchFamily="34" charset="0"/>
              </a:rPr>
              <a:t>Présentez-vous ! </a:t>
            </a:r>
            <a:r>
              <a:rPr lang="fr-FR" dirty="0">
                <a:latin typeface="Lato" panose="020F0502020204030203" pitchFamily="34" charset="0"/>
              </a:rPr>
              <a:t>Quel est votre parcours ? Quelle est votre connaissance du secteur d’activité ?</a:t>
            </a:r>
          </a:p>
          <a:p>
            <a:r>
              <a:rPr lang="fr-FR" dirty="0">
                <a:latin typeface="Lato" panose="020F0502020204030203" pitchFamily="34" charset="0"/>
              </a:rPr>
              <a:t>Indiquez la composition de </a:t>
            </a:r>
            <a:r>
              <a:rPr lang="fr-FR" b="1" dirty="0">
                <a:latin typeface="Lato" panose="020F0502020204030203" pitchFamily="34" charset="0"/>
              </a:rPr>
              <a:t>l’équipe </a:t>
            </a:r>
            <a:r>
              <a:rPr lang="fr-FR" dirty="0">
                <a:latin typeface="Lato" panose="020F0502020204030203" pitchFamily="34" charset="0"/>
              </a:rPr>
              <a:t>(s’il y en a une). Quelles sont les compétences et rôles de chacun ?</a:t>
            </a:r>
          </a:p>
          <a:p>
            <a:r>
              <a:rPr lang="fr-FR" b="1" dirty="0">
                <a:latin typeface="Lato" panose="020F0502020204030203" pitchFamily="34" charset="0"/>
              </a:rPr>
              <a:t>Niveau d’avancement de votre projet </a:t>
            </a:r>
            <a:r>
              <a:rPr lang="fr-FR" dirty="0">
                <a:latin typeface="Lato" panose="020F0502020204030203" pitchFamily="34" charset="0"/>
              </a:rPr>
              <a:t>? Avez-vous déjà créé votre entreprise? Avez-vous des premiers clients ? Avez-vous déjà obtenu des aides ou financements extérieurs ?</a:t>
            </a:r>
          </a:p>
          <a:p>
            <a:r>
              <a:rPr lang="fr-FR" dirty="0">
                <a:latin typeface="Lato" panose="020F0502020204030203" pitchFamily="34" charset="0"/>
              </a:rPr>
              <a:t>Apports financiers des fondateurs et répartition du capital entre les associés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0C0B6-8776-1596-F608-C1225A6A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AZIMUT </a:t>
            </a:r>
            <a:r>
              <a:rPr lang="fr-FR" i="1" dirty="0"/>
              <a:t>by Atlanpole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408C09-78E0-1C83-BB4E-C80ABA4D8E0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>
                <a:latin typeface="Lato" panose="020F0502020204030203" pitchFamily="34" charset="0"/>
              </a:rPr>
              <a:t>Quelles sont vos motivations à intégrer le programme AZIMUT </a:t>
            </a:r>
            <a:r>
              <a:rPr lang="fr-FR" i="1" dirty="0">
                <a:latin typeface="Lato" panose="020F0502020204030203" pitchFamily="34" charset="0"/>
              </a:rPr>
              <a:t>by Atlanpole </a:t>
            </a:r>
            <a:r>
              <a:rPr lang="fr-FR" dirty="0">
                <a:latin typeface="Lato" panose="020F0502020204030203" pitchFamily="34" charset="0"/>
              </a:rPr>
              <a:t>?</a:t>
            </a:r>
          </a:p>
          <a:p>
            <a:r>
              <a:rPr lang="fr-FR" dirty="0">
                <a:latin typeface="Lato" panose="020F0502020204030203" pitchFamily="34" charset="0"/>
              </a:rPr>
              <a:t>Qu’attendez-vous du programme AZIMUT </a:t>
            </a:r>
            <a:r>
              <a:rPr lang="fr-FR" i="1" dirty="0">
                <a:latin typeface="Lato" panose="020F0502020204030203" pitchFamily="34" charset="0"/>
              </a:rPr>
              <a:t>by Atlanpole ?</a:t>
            </a:r>
            <a:endParaRPr lang="fr-FR" dirty="0">
              <a:latin typeface="Lato" panose="020F0502020204030203" pitchFamily="34" charset="0"/>
            </a:endParaRPr>
          </a:p>
          <a:p>
            <a:r>
              <a:rPr lang="fr-FR" dirty="0">
                <a:latin typeface="Lato" panose="020F0502020204030203" pitchFamily="34" charset="0"/>
              </a:rPr>
              <a:t>Comment avez-vous entendu parler du programme AZIMUT </a:t>
            </a:r>
            <a:r>
              <a:rPr lang="fr-FR" i="1" dirty="0">
                <a:latin typeface="Lato" panose="020F0502020204030203" pitchFamily="34" charset="0"/>
              </a:rPr>
              <a:t>by Atlanpole </a:t>
            </a:r>
            <a:r>
              <a:rPr lang="fr-FR" dirty="0">
                <a:latin typeface="Lato" panose="020F0502020204030203" pitchFamily="34" charset="0"/>
              </a:rPr>
              <a:t>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1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DD32B8-C9D7-EA90-77E7-07C3FEB7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2240915"/>
          </a:xfrm>
        </p:spPr>
        <p:txBody>
          <a:bodyPr>
            <a:normAutofit/>
          </a:bodyPr>
          <a:lstStyle/>
          <a:p>
            <a:r>
              <a:rPr lang="fr-FR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78045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1DD2F-4DEF-87B6-1AAC-DDCE85DD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du calendrier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76D016-CE38-C3D6-F42B-E9CA8B38759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Pour vous aider à préparer votre candidature, pour pouvez assister au webinaire d’information prévu le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12 mars de 12h30 à 13h30</a:t>
            </a:r>
            <a:r>
              <a:rPr lang="fr-FR" dirty="0"/>
              <a:t>. </a:t>
            </a:r>
            <a:r>
              <a:rPr lang="fr-FR" dirty="0">
                <a:hlinkClick r:id="rId2"/>
              </a:rPr>
              <a:t>Vous pouvez vous inscrire ici.</a:t>
            </a:r>
            <a:endParaRPr lang="fr-FR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Les candidatures sont acceptées jusqu’au : 22 mars 2026, 23h59</a:t>
            </a:r>
            <a:r>
              <a:rPr lang="fr-FR" dirty="0"/>
              <a:t>. </a:t>
            </a:r>
            <a:r>
              <a:rPr lang="fr-FR" dirty="0">
                <a:hlinkClick r:id="rId3"/>
              </a:rPr>
              <a:t>Elles sont à soumettre ici.</a:t>
            </a:r>
            <a:endParaRPr lang="fr-FR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Une pré-sélection sera réalisée sur la base de ce document (voir page suivante).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u="sng" dirty="0">
                <a:solidFill>
                  <a:schemeClr val="accent2">
                    <a:lumMod val="75000"/>
                  </a:schemeClr>
                </a:solidFill>
              </a:rPr>
              <a:t>Le jury de sélection se déroulera le jeudi 2 avril matin à Saint-Nazaire.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/>
              <a:t>Votre horaire de passage vous sera communiqué ultérieurement.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La promo #7 AZIMUT débutera le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mardi 12 mai </a:t>
            </a:r>
            <a:r>
              <a:rPr lang="fr-FR" dirty="0"/>
              <a:t>avec une journée complète d’atelier, en présentiel. 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fr-FR" dirty="0"/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FR" sz="1600" dirty="0">
                <a:solidFill>
                  <a:schemeClr val="tx1"/>
                </a:solidFill>
              </a:rPr>
              <a:t>Si vous avez des questions : </a:t>
            </a:r>
            <a:r>
              <a:rPr lang="en-US" sz="1600" dirty="0">
                <a:solidFill>
                  <a:schemeClr val="tx1"/>
                </a:solidFill>
              </a:rPr>
              <a:t>Rudy Bertrand | </a:t>
            </a:r>
            <a:r>
              <a:rPr lang="en-US" sz="16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bertrand@atlanpole.fr</a:t>
            </a:r>
            <a:r>
              <a:rPr lang="en-US" sz="1600" dirty="0">
                <a:solidFill>
                  <a:schemeClr val="tx1"/>
                </a:solidFill>
              </a:rPr>
              <a:t> | 06 73 17 20 07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5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099D79-E5DC-99E3-6F66-F780BF7DE17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440" y="1819747"/>
            <a:ext cx="11231880" cy="4639849"/>
          </a:xfrm>
        </p:spPr>
        <p:txBody>
          <a:bodyPr/>
          <a:lstStyle/>
          <a:p>
            <a:r>
              <a:rPr lang="fr-FR" dirty="0"/>
              <a:t>Une pré-sélection sera effectuée sur la base de cette présentation écrite. Soyez donc assez précis dans vos explications.</a:t>
            </a:r>
          </a:p>
          <a:p>
            <a:r>
              <a:rPr lang="fr-FR" dirty="0"/>
              <a:t>Les questions sont nombreuses et sur tous les sujets. Vous n’aurez probablement pas la réponse à tout. Pas d’inquiétude, c’est normal pour un projet au stade de la préincubation. </a:t>
            </a:r>
            <a:br>
              <a:rPr lang="fr-FR" dirty="0"/>
            </a:br>
            <a:r>
              <a:rPr lang="fr-FR" dirty="0"/>
              <a:t>Partagez-nous le maximum d’informations en votre possession.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Si vous êtes </a:t>
            </a:r>
            <a:r>
              <a:rPr lang="fr-FR" dirty="0" err="1"/>
              <a:t>pré-selectionné·e</a:t>
            </a:r>
            <a:r>
              <a:rPr lang="fr-FR" dirty="0"/>
              <a:t>, vous aurez l’opportunité de présenter votre projet au jury de sélection. Vous préparerez alors une présentation pour accompagner votre pitch.</a:t>
            </a:r>
          </a:p>
          <a:p>
            <a:r>
              <a:rPr lang="fr-FR" dirty="0"/>
              <a:t>Vous aurez 7 min pour présenter votre projet, puis 10 min d’échanges questions/réponses avec le jury.</a:t>
            </a:r>
          </a:p>
        </p:txBody>
      </p:sp>
    </p:spTree>
    <p:extLst>
      <p:ext uri="{BB962C8B-B14F-4D97-AF65-F5344CB8AC3E}">
        <p14:creationId xmlns:p14="http://schemas.microsoft.com/office/powerpoint/2010/main" val="179805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1B363A1-6BFF-82D3-0985-AF79BFA5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60286"/>
            <a:ext cx="11231880" cy="4951337"/>
          </a:xfrm>
          <a:solidFill>
            <a:schemeClr val="bg1"/>
          </a:solidFill>
          <a:ln>
            <a:solidFill>
              <a:srgbClr val="000064"/>
            </a:solidFill>
          </a:ln>
        </p:spPr>
        <p:txBody>
          <a:bodyPr wrap="square" tIns="72000" bIns="72000">
            <a:spAutoFit/>
          </a:bodyPr>
          <a:lstStyle/>
          <a:p>
            <a:pPr>
              <a:spcAft>
                <a:spcPts val="600"/>
              </a:spcAft>
            </a:pPr>
            <a:br>
              <a:rPr lang="fr-FR" sz="3200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r>
              <a:rPr lang="fr-FR" sz="3200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A noter</a:t>
            </a:r>
            <a:br>
              <a:rPr lang="fr-FR" sz="3200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br>
              <a:rPr lang="fr-FR" sz="3200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r>
              <a:rPr lang="fr-FR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Une pré-Sélection sera effectuée sur LA BASE DE CETTE PRESENTATION ECRITE. </a:t>
            </a:r>
            <a:br>
              <a:rPr lang="fr-FR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r>
              <a:rPr lang="fr-FR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SOYEZ DONC assez précis DANS VOS explications.</a:t>
            </a:r>
            <a:br>
              <a:rPr lang="fr-FR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r>
              <a:rPr lang="fr-FR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Les questions sont nombreuses</a:t>
            </a:r>
            <a:br>
              <a:rPr lang="fr-FR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br>
              <a:rPr lang="fr-FR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 vous êtes </a:t>
            </a:r>
            <a:r>
              <a:rPr lang="fr-FR" dirty="0" err="1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pré-selectionné·e</a:t>
            </a:r>
            <a:r>
              <a:rPr lang="fr-FR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vous présenterez votre projet au jury de sélection. Vous préparerez une présentation pour accompagner votre pitch.</a:t>
            </a:r>
            <a:br>
              <a:rPr lang="fr-FR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fr-FR" sz="1100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fr-FR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Lors du jury de sélection, vous aurez 7 min pour présenter votre projet, </a:t>
            </a:r>
            <a:br>
              <a:rPr lang="fr-FR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puis 10 min d’échanges questions/réponses avec le jury</a:t>
            </a:r>
            <a:r>
              <a:rPr lang="fr-FR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.</a:t>
            </a:r>
            <a:br>
              <a:rPr lang="fr-FR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endParaRPr lang="fr-FR" b="1" cap="all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7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74913-7ACC-627D-0E3F-A4013DEF0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1603241"/>
          </a:xfrm>
        </p:spPr>
        <p:txBody>
          <a:bodyPr/>
          <a:lstStyle/>
          <a:p>
            <a:r>
              <a:rPr lang="fr-FR" dirty="0"/>
              <a:t>Nom du projet ou de l’entreprise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C3B140E0-1C6C-742D-2695-00FCB179942B}"/>
              </a:ext>
            </a:extLst>
          </p:cNvPr>
          <p:cNvSpPr txBox="1">
            <a:spLocks/>
          </p:cNvSpPr>
          <p:nvPr/>
        </p:nvSpPr>
        <p:spPr>
          <a:xfrm>
            <a:off x="1194331" y="3613425"/>
            <a:ext cx="5158339" cy="906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bg1"/>
                </a:solidFill>
                <a:latin typeface="Geometos" pitchFamily="2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Nom du ou des contacts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3B5B5D-C233-169D-4227-FD93BFCB0A68}"/>
              </a:ext>
            </a:extLst>
          </p:cNvPr>
          <p:cNvSpPr txBox="1">
            <a:spLocks/>
          </p:cNvSpPr>
          <p:nvPr/>
        </p:nvSpPr>
        <p:spPr>
          <a:xfrm>
            <a:off x="1194332" y="4763416"/>
            <a:ext cx="5158339" cy="906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bg1"/>
                </a:solidFill>
                <a:latin typeface="Geometos" pitchFamily="2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/>
              <a:t>Site web (si existant)</a:t>
            </a:r>
          </a:p>
        </p:txBody>
      </p:sp>
    </p:spTree>
    <p:extLst>
      <p:ext uri="{BB962C8B-B14F-4D97-AF65-F5344CB8AC3E}">
        <p14:creationId xmlns:p14="http://schemas.microsoft.com/office/powerpoint/2010/main" val="201189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D8C7B5-C621-8081-98F1-04D33038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mission, l’ambition de votre entreprise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CF3415-C362-08FC-3773-ACA68979140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dirty="0">
                <a:solidFill>
                  <a:schemeClr val="tx1"/>
                </a:solidFill>
                <a:latin typeface="Lato" panose="020F0502020204030203" pitchFamily="34" charset="0"/>
              </a:rPr>
              <a:t>(A noter : dans la suite de ce document, les questions sont là pour vous guider sur les attentes du jury, ce que le jury va chercher à savoir et comprendre de votre projet). </a:t>
            </a:r>
          </a:p>
          <a:p>
            <a:r>
              <a:rPr lang="fr-FR" dirty="0">
                <a:latin typeface="Lato" panose="020F0502020204030203" pitchFamily="34" charset="0"/>
              </a:rPr>
              <a:t>Quelle est la mission de votre (future) entreprise ?</a:t>
            </a:r>
          </a:p>
          <a:p>
            <a:r>
              <a:rPr lang="fr-FR" dirty="0">
                <a:latin typeface="Lato" panose="020F0502020204030203" pitchFamily="34" charset="0"/>
              </a:rPr>
              <a:t>Quelle est l’ambition à terme de votre projet ? Dans 3 à 5 ans, comment voyez-vous votre entreprise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EF2D3F-EB1F-84D8-C585-B7095469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constat / le besoin de vos clients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82AD16-3D8A-0647-29DE-0815D7D6577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>
                <a:latin typeface="Lato" panose="020F0502020204030203" pitchFamily="34" charset="0"/>
              </a:rPr>
              <a:t>Qui sont les futurs </a:t>
            </a:r>
            <a:r>
              <a:rPr lang="fr-FR" b="1" dirty="0">
                <a:latin typeface="Lato" panose="020F0502020204030203" pitchFamily="34" charset="0"/>
              </a:rPr>
              <a:t>utilisateurs</a:t>
            </a:r>
            <a:r>
              <a:rPr lang="fr-FR" dirty="0">
                <a:latin typeface="Lato" panose="020F0502020204030203" pitchFamily="34" charset="0"/>
              </a:rPr>
              <a:t> de votre solution ? </a:t>
            </a:r>
          </a:p>
          <a:p>
            <a:r>
              <a:rPr lang="fr-FR" dirty="0">
                <a:latin typeface="Lato" panose="020F0502020204030203" pitchFamily="34" charset="0"/>
              </a:rPr>
              <a:t>A quel </a:t>
            </a:r>
            <a:r>
              <a:rPr lang="fr-FR" b="1" dirty="0">
                <a:latin typeface="Lato" panose="020F0502020204030203" pitchFamily="34" charset="0"/>
              </a:rPr>
              <a:t>besoin</a:t>
            </a:r>
            <a:r>
              <a:rPr lang="fr-FR" dirty="0">
                <a:latin typeface="Lato" panose="020F0502020204030203" pitchFamily="34" charset="0"/>
              </a:rPr>
              <a:t>, à quelle problématique actuelle répondez-vous avec votre solution ?</a:t>
            </a:r>
          </a:p>
          <a:p>
            <a:r>
              <a:rPr lang="fr-FR" b="1" dirty="0">
                <a:latin typeface="Lato" panose="020F0502020204030203" pitchFamily="34" charset="0"/>
              </a:rPr>
              <a:t>Concurrence</a:t>
            </a:r>
            <a:r>
              <a:rPr lang="fr-FR" dirty="0">
                <a:latin typeface="Lato" panose="020F0502020204030203" pitchFamily="34" charset="0"/>
              </a:rPr>
              <a:t> : décrivez les solutions existantes et expliquez en quoi elles ne répondent pas ou que partiellement aux problèmes ou besoins des clients.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847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D7E78F-1EC6-0295-19D4-B0A7611B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solution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F58D0B-618D-92C7-A12A-0CFB1AADAFD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b="1" dirty="0">
                <a:latin typeface="Lato" panose="020F0502020204030203" pitchFamily="34" charset="0"/>
              </a:rPr>
              <a:t>Décrivez votre innovation ou votre solution</a:t>
            </a:r>
            <a:r>
              <a:rPr lang="fr-FR" dirty="0">
                <a:latin typeface="Lato" panose="020F0502020204030203" pitchFamily="34" charset="0"/>
              </a:rPr>
              <a:t>, ce qu’elle a d’unique et de nouveau.</a:t>
            </a:r>
          </a:p>
          <a:p>
            <a:r>
              <a:rPr lang="fr-FR" dirty="0">
                <a:latin typeface="Lato" panose="020F0502020204030203" pitchFamily="34" charset="0"/>
              </a:rPr>
              <a:t>Décrivez le </a:t>
            </a:r>
            <a:r>
              <a:rPr lang="fr-FR" b="1" dirty="0">
                <a:latin typeface="Lato" panose="020F0502020204030203" pitchFamily="34" charset="0"/>
              </a:rPr>
              <a:t>stade d’avancement </a:t>
            </a:r>
            <a:r>
              <a:rPr lang="fr-FR" dirty="0">
                <a:latin typeface="Lato" panose="020F0502020204030203" pitchFamily="34" charset="0"/>
              </a:rPr>
              <a:t>actuel du développement de votre innovation ou de votre solution. (Avez-vous fait un prototype ou une preuve de concept ? Avez-vous des retours du marché ?)</a:t>
            </a:r>
          </a:p>
          <a:p>
            <a:r>
              <a:rPr lang="fr-FR" dirty="0">
                <a:latin typeface="Lato" panose="020F0502020204030203" pitchFamily="34" charset="0"/>
              </a:rPr>
              <a:t>Y a–t-il des </a:t>
            </a:r>
            <a:r>
              <a:rPr lang="fr-FR" b="1" dirty="0">
                <a:latin typeface="Lato" panose="020F0502020204030203" pitchFamily="34" charset="0"/>
              </a:rPr>
              <a:t>verrous à l’entrée de votre marché </a:t>
            </a:r>
            <a:r>
              <a:rPr lang="fr-FR" dirty="0">
                <a:latin typeface="Lato" panose="020F0502020204030203" pitchFamily="34" charset="0"/>
              </a:rPr>
              <a:t>pour empêcher vos concurrents de vous copier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6D89C-ED0F-7F4E-7590-B3B75534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marché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4A3A02-387D-2BB3-739B-9F20F46F264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>
                <a:latin typeface="Lato" panose="020F0502020204030203" pitchFamily="34" charset="0"/>
              </a:rPr>
              <a:t>Quels sont </a:t>
            </a:r>
            <a:r>
              <a:rPr lang="fr-FR" b="1" dirty="0">
                <a:latin typeface="Lato" panose="020F0502020204030203" pitchFamily="34" charset="0"/>
              </a:rPr>
              <a:t>les différents types de clients visés </a:t>
            </a:r>
            <a:r>
              <a:rPr lang="fr-FR" dirty="0">
                <a:latin typeface="Lato" panose="020F0502020204030203" pitchFamily="34" charset="0"/>
              </a:rPr>
              <a:t>? (Particuliers, entreprises, associations …)</a:t>
            </a:r>
          </a:p>
          <a:p>
            <a:r>
              <a:rPr lang="fr-FR" dirty="0">
                <a:latin typeface="Lato" panose="020F0502020204030203" pitchFamily="34" charset="0"/>
              </a:rPr>
              <a:t>Indications sur la </a:t>
            </a:r>
            <a:r>
              <a:rPr lang="fr-FR" b="1" dirty="0">
                <a:latin typeface="Lato" panose="020F0502020204030203" pitchFamily="34" charset="0"/>
              </a:rPr>
              <a:t>taille du marché </a:t>
            </a:r>
            <a:r>
              <a:rPr lang="fr-FR" dirty="0">
                <a:latin typeface="Lato" panose="020F0502020204030203" pitchFamily="34" charset="0"/>
              </a:rPr>
              <a:t>si vous en avez ? (en unités, en chiffre d’affaires)</a:t>
            </a:r>
          </a:p>
          <a:p>
            <a:r>
              <a:rPr lang="fr-FR" dirty="0">
                <a:latin typeface="Lato" panose="020F0502020204030203" pitchFamily="34" charset="0"/>
              </a:rPr>
              <a:t>Quelles sont les </a:t>
            </a:r>
            <a:r>
              <a:rPr lang="fr-FR" b="1" dirty="0">
                <a:latin typeface="Lato" panose="020F0502020204030203" pitchFamily="34" charset="0"/>
              </a:rPr>
              <a:t>entreprises concurrentes </a:t>
            </a:r>
            <a:r>
              <a:rPr lang="fr-FR" dirty="0">
                <a:latin typeface="Lato" panose="020F0502020204030203" pitchFamily="34" charset="0"/>
              </a:rPr>
              <a:t>? Quel est le chiffre d’affaires de ces entreprises concurrentes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181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935839-35a2-4332-b792-60d3a923b629">
      <Terms xmlns="http://schemas.microsoft.com/office/infopath/2007/PartnerControls"/>
    </lcf76f155ced4ddcb4097134ff3c332f>
    <TaxCatchAll xmlns="e7ec10b5-33a0-4712-a052-35d692b2aee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A6559CF7E73469B76E18B44C301CC" ma:contentTypeVersion="18" ma:contentTypeDescription="Crée un document." ma:contentTypeScope="" ma:versionID="461e2d388912bea23345827e8e57c508">
  <xsd:schema xmlns:xsd="http://www.w3.org/2001/XMLSchema" xmlns:xs="http://www.w3.org/2001/XMLSchema" xmlns:p="http://schemas.microsoft.com/office/2006/metadata/properties" xmlns:ns2="a8935839-35a2-4332-b792-60d3a923b629" xmlns:ns3="e7ec10b5-33a0-4712-a052-35d692b2aee8" targetNamespace="http://schemas.microsoft.com/office/2006/metadata/properties" ma:root="true" ma:fieldsID="c7c7272a75d29717fb7bd799fc13cee9" ns2:_="" ns3:_="">
    <xsd:import namespace="a8935839-35a2-4332-b792-60d3a923b629"/>
    <xsd:import namespace="e7ec10b5-33a0-4712-a052-35d692b2ae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35839-35a2-4332-b792-60d3a923b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26814351-f6e0-48d1-9efa-4bac0a88c4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c10b5-33a0-4712-a052-35d692b2aee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ec0562a-752e-4ebd-84d1-5e249516d240}" ma:internalName="TaxCatchAll" ma:showField="CatchAllData" ma:web="e7ec10b5-33a0-4712-a052-35d692b2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A38E0A-A785-48B4-BE2F-51F611E5A641}">
  <ds:schemaRefs>
    <ds:schemaRef ds:uri="http://schemas.microsoft.com/office/2006/metadata/properties"/>
    <ds:schemaRef ds:uri="http://schemas.microsoft.com/office/infopath/2007/PartnerControls"/>
    <ds:schemaRef ds:uri="a8935839-35a2-4332-b792-60d3a923b629"/>
    <ds:schemaRef ds:uri="e7ec10b5-33a0-4712-a052-35d692b2aee8"/>
  </ds:schemaRefs>
</ds:datastoreItem>
</file>

<file path=customXml/itemProps2.xml><?xml version="1.0" encoding="utf-8"?>
<ds:datastoreItem xmlns:ds="http://schemas.openxmlformats.org/officeDocument/2006/customXml" ds:itemID="{6FF75310-DEFA-4982-9D36-7CC9CCCD09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A6C84B-3A58-48AE-9063-557F2FAE8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935839-35a2-4332-b792-60d3a923b629"/>
    <ds:schemaRef ds:uri="e7ec10b5-33a0-4712-a052-35d692b2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747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Thème Office</vt:lpstr>
      <vt:lpstr>PowerPoint Presentation</vt:lpstr>
      <vt:lpstr>Rappel du calendrier</vt:lpstr>
      <vt:lpstr>PowerPoint Presentation</vt:lpstr>
      <vt:lpstr> A noter  Une pré-Sélection sera effectuée sur LA BASE DE CETTE PRESENTATION ECRITE.  SOYEZ DONC assez précis DANS VOS explications. Les questions sont nombreuses  Si vous êtes pré-selectionné·e, vous présenterez votre projet au jury de sélection. Vous préparerez une présentation pour accompagner votre pitch.   Lors du jury de sélection, vous aurez 7 min pour présenter votre projet,  puis 10 min d’échanges questions/réponses avec le jury. </vt:lpstr>
      <vt:lpstr>Nom du projet ou de l’entreprise</vt:lpstr>
      <vt:lpstr>La mission, l’ambition de votre entreprise</vt:lpstr>
      <vt:lpstr>Le constat / le besoin de vos clients</vt:lpstr>
      <vt:lpstr>La solution</vt:lpstr>
      <vt:lpstr>Le marché</vt:lpstr>
      <vt:lpstr>Création de valeur</vt:lpstr>
      <vt:lpstr>L’équipe</vt:lpstr>
      <vt:lpstr>AZIMUT by Atlanpole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CHAUVIGNE</dc:creator>
  <cp:lastModifiedBy>Rudy BERTRAND</cp:lastModifiedBy>
  <cp:revision>12</cp:revision>
  <dcterms:created xsi:type="dcterms:W3CDTF">2023-05-11T15:24:20Z</dcterms:created>
  <dcterms:modified xsi:type="dcterms:W3CDTF">2026-03-09T15:38:11Z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0x0101000D0A6559CF7E73469B76E18B44C301CC</vt:lpwstr>
  </property>
  <property fmtid="{D5CDD505-2E9C-101B-9397-08002B2CF9AE}" pid="3" name="MediaServiceImageTags">
    <vt:lpwstr/>
  </property>
</Properties>
</file>