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0" r:id="rId2"/>
    <p:sldId id="269" r:id="rId3"/>
    <p:sldId id="265" r:id="rId4"/>
    <p:sldId id="259" r:id="rId5"/>
    <p:sldId id="260" r:id="rId6"/>
    <p:sldId id="263" r:id="rId7"/>
    <p:sldId id="261" r:id="rId8"/>
    <p:sldId id="262" r:id="rId9"/>
    <p:sldId id="264" r:id="rId10"/>
    <p:sldId id="266" r:id="rId11"/>
  </p:sldIdLst>
  <p:sldSz cx="9144000" cy="5143500" type="screen16x9"/>
  <p:notesSz cx="6669088" cy="9926638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8087"/>
    <a:srgbClr val="8CB537"/>
    <a:srgbClr val="3D6984"/>
    <a:srgbClr val="FFB400"/>
    <a:srgbClr val="429B45"/>
    <a:srgbClr val="60341F"/>
    <a:srgbClr val="80260D"/>
    <a:srgbClr val="3961A1"/>
    <a:srgbClr val="7E98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57" autoAdjust="0"/>
  </p:normalViewPr>
  <p:slideViewPr>
    <p:cSldViewPr snapToGrid="0" snapToObjects="1">
      <p:cViewPr varScale="1">
        <p:scale>
          <a:sx n="143" d="100"/>
          <a:sy n="143" d="100"/>
        </p:scale>
        <p:origin x="684" y="10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725A80A-37A3-4EB4-A425-46A79F9F7312}" type="datetimeFigureOut">
              <a:rPr lang="fr-FR"/>
              <a:pPr>
                <a:defRPr/>
              </a:pPr>
              <a:t>07/05/2021</a:t>
            </a:fld>
            <a:endParaRPr lang="fr-FR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5D29DA9-54A8-484D-994E-F09325E4630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3009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3AEAD-463A-4078-8923-004FF1EEA354}" type="datetimeFigureOut">
              <a:rPr lang="fr-FR" smtClean="0"/>
              <a:t>07/05/2021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83795-8A70-45B3-ACB3-8B23DF655D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8994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83795-8A70-45B3-ACB3-8B23DF655DE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6650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134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699" y="65315"/>
            <a:ext cx="6899701" cy="664029"/>
          </a:xfrm>
        </p:spPr>
        <p:txBody>
          <a:bodyPr>
            <a:noAutofit/>
          </a:bodyPr>
          <a:lstStyle>
            <a:lvl1pPr algn="l">
              <a:defRPr sz="2000" b="1" cap="all" spc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0"/>
          </p:nvPr>
        </p:nvSpPr>
        <p:spPr>
          <a:xfrm>
            <a:off x="465139" y="1083129"/>
            <a:ext cx="8213725" cy="3728357"/>
          </a:xfrm>
          <a:noFill/>
        </p:spPr>
        <p:txBody>
          <a:bodyPr>
            <a:normAutofit/>
          </a:bodyPr>
          <a:lstStyle>
            <a:lvl1pPr marL="180975" indent="-180975">
              <a:lnSpc>
                <a:spcPts val="2700"/>
              </a:lnSpc>
              <a:defRPr sz="1600" b="1" cap="all" spc="20" baseline="0">
                <a:solidFill>
                  <a:srgbClr val="3D6984"/>
                </a:solidFill>
                <a:latin typeface="Arial" pitchFamily="34" charset="0"/>
                <a:cs typeface="Arial" pitchFamily="34" charset="0"/>
              </a:defRPr>
            </a:lvl1pPr>
            <a:lvl2pPr marL="180975" indent="-180975">
              <a:defRPr sz="2400" b="1" cap="all" spc="20" baseline="0">
                <a:solidFill>
                  <a:srgbClr val="3961A1"/>
                </a:solidFill>
              </a:defRPr>
            </a:lvl2pPr>
            <a:lvl3pPr marL="180975" indent="-180975">
              <a:defRPr sz="2000" b="1" cap="all" spc="20" baseline="0">
                <a:solidFill>
                  <a:srgbClr val="3961A1"/>
                </a:solidFill>
              </a:defRPr>
            </a:lvl3pPr>
            <a:lvl4pPr marL="180975" indent="-180975">
              <a:defRPr sz="1800" b="1" cap="all" spc="20" baseline="0">
                <a:solidFill>
                  <a:srgbClr val="3961A1"/>
                </a:solidFill>
              </a:defRPr>
            </a:lvl4pPr>
            <a:lvl5pPr marL="180975" indent="-180975">
              <a:defRPr sz="1800" b="1" cap="all" spc="20" baseline="0">
                <a:solidFill>
                  <a:srgbClr val="3961A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236B6F2-8A0F-4E90-B7E1-5E40EC8C50A6}" type="datetimeFigureOut">
              <a:rPr lang="fr-FR"/>
              <a:pPr>
                <a:defRPr/>
              </a:pPr>
              <a:t>07/05/2021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B96D30-1217-4334-8A3D-DBCAE9AAB01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1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e 17">
            <a:extLst>
              <a:ext uri="{FF2B5EF4-FFF2-40B4-BE49-F238E27FC236}">
                <a16:creationId xmlns:a16="http://schemas.microsoft.com/office/drawing/2014/main" id="{07B27E2A-5D29-49F0-ADBC-C428BE6EBB12}"/>
              </a:ext>
            </a:extLst>
          </p:cNvPr>
          <p:cNvGrpSpPr/>
          <p:nvPr/>
        </p:nvGrpSpPr>
        <p:grpSpPr>
          <a:xfrm>
            <a:off x="0" y="3322839"/>
            <a:ext cx="9144000" cy="1840319"/>
            <a:chOff x="0" y="3303181"/>
            <a:chExt cx="9144000" cy="184031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50524F7-7A4E-47EB-80CD-D062340BB264}"/>
                </a:ext>
              </a:extLst>
            </p:cNvPr>
            <p:cNvSpPr/>
            <p:nvPr/>
          </p:nvSpPr>
          <p:spPr>
            <a:xfrm>
              <a:off x="0" y="3303181"/>
              <a:ext cx="9144000" cy="1840319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2" name="Picture 7" descr="Afficher l'image d'origine">
              <a:extLst>
                <a:ext uri="{FF2B5EF4-FFF2-40B4-BE49-F238E27FC236}">
                  <a16:creationId xmlns:a16="http://schemas.microsoft.com/office/drawing/2014/main" id="{763D9666-F0B5-4D91-BE1A-6924C31F75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3359" y="3806043"/>
              <a:ext cx="1001244" cy="43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D803A2C9-A7FA-4C9B-BA3C-0BDCE0AEDF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39" r="12898"/>
            <a:stretch/>
          </p:blipFill>
          <p:spPr bwMode="auto">
            <a:xfrm>
              <a:off x="6710944" y="4324310"/>
              <a:ext cx="1065372" cy="4539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5CBD9B0D-1776-42C9-8DFF-1FA4DF24EAF6}"/>
                </a:ext>
              </a:extLst>
            </p:cNvPr>
            <p:cNvSpPr txBox="1"/>
            <p:nvPr/>
          </p:nvSpPr>
          <p:spPr>
            <a:xfrm>
              <a:off x="5637556" y="3623441"/>
              <a:ext cx="242636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b="1" dirty="0">
                  <a:solidFill>
                    <a:srgbClr val="3D6984"/>
                  </a:solidFill>
                </a:rPr>
                <a:t>Avec le soutien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FD2E16DA-54BD-405F-B15E-B2FDC72BD5C1}"/>
                </a:ext>
              </a:extLst>
            </p:cNvPr>
            <p:cNvSpPr txBox="1"/>
            <p:nvPr/>
          </p:nvSpPr>
          <p:spPr>
            <a:xfrm>
              <a:off x="241413" y="3361831"/>
              <a:ext cx="52419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b="1" dirty="0">
                  <a:solidFill>
                    <a:srgbClr val="3D6984"/>
                  </a:solidFill>
                </a:rPr>
                <a:t>En partenariat avec </a:t>
              </a:r>
            </a:p>
          </p:txBody>
        </p:sp>
        <p:pic>
          <p:nvPicPr>
            <p:cNvPr id="26" name="Picture 3">
              <a:extLst>
                <a:ext uri="{FF2B5EF4-FFF2-40B4-BE49-F238E27FC236}">
                  <a16:creationId xmlns:a16="http://schemas.microsoft.com/office/drawing/2014/main" id="{69F97374-FC63-49CF-80C3-2302CD99AE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69" y="4602865"/>
              <a:ext cx="1314542" cy="2546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74D35252-A50A-4874-81E7-9224723C99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2903" y="3839028"/>
              <a:ext cx="377548" cy="387080"/>
            </a:xfrm>
            <a:prstGeom prst="rect">
              <a:avLst/>
            </a:prstGeom>
          </p:spPr>
        </p:pic>
        <p:pic>
          <p:nvPicPr>
            <p:cNvPr id="28" name="Image 27" descr="C:\Users\delphine.corbin\Documents\EIF8\bpgo-banque-populaire-credit-maritime-grand-ouest-logo.png">
              <a:extLst>
                <a:ext uri="{FF2B5EF4-FFF2-40B4-BE49-F238E27FC236}">
                  <a16:creationId xmlns:a16="http://schemas.microsoft.com/office/drawing/2014/main" id="{17217469-CE1D-4105-8034-B52218EB5B35}"/>
                </a:ext>
              </a:extLst>
            </p:cNvPr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0929" y="3792522"/>
              <a:ext cx="1108286" cy="5457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Picture 2" descr="FAN-BEST | FUNDING ATLANTIC NETWORK FOR BLUE ECONOMY TECHNOLOGY ...">
              <a:extLst>
                <a:ext uri="{FF2B5EF4-FFF2-40B4-BE49-F238E27FC236}">
                  <a16:creationId xmlns:a16="http://schemas.microsoft.com/office/drawing/2014/main" id="{12C2527E-61C1-48AE-A567-AF57DB9FFF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0745" y="3973098"/>
              <a:ext cx="1485571" cy="198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Image 29" descr="C:\Users\delphine.corbin\AppData\Local\Microsoft\Windows\Temporary Internet Files\Content.Word\LFT_VENDE╠üE.PNG">
              <a:extLst>
                <a:ext uri="{FF2B5EF4-FFF2-40B4-BE49-F238E27FC236}">
                  <a16:creationId xmlns:a16="http://schemas.microsoft.com/office/drawing/2014/main" id="{DCF021F4-AB47-4354-84DC-5753D35C61F3}"/>
                </a:ext>
              </a:extLst>
            </p:cNvPr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9392" y="4352543"/>
              <a:ext cx="462285" cy="3779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Image 30" descr="C:\Users\delphine.corbin\AppData\Local\Microsoft\Windows\Temporary Internet Files\Content.Word\LFT_SAINT-NAZAIRE_LA_BAULE.PNG">
              <a:extLst>
                <a:ext uri="{FF2B5EF4-FFF2-40B4-BE49-F238E27FC236}">
                  <a16:creationId xmlns:a16="http://schemas.microsoft.com/office/drawing/2014/main" id="{52C77A8E-1FAD-4567-9DAC-D95E12BA28F2}"/>
                </a:ext>
              </a:extLst>
            </p:cNvPr>
            <p:cNvPicPr/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5460" y="4352543"/>
              <a:ext cx="462285" cy="3779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Picture 2" descr="E:\Ordi LEA\Documents\EIF8\GoCapital_fondBlanc.png">
              <a:extLst>
                <a:ext uri="{FF2B5EF4-FFF2-40B4-BE49-F238E27FC236}">
                  <a16:creationId xmlns:a16="http://schemas.microsoft.com/office/drawing/2014/main" id="{3A1223CC-0BDB-432F-ACD0-23C0BED8CC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2558" y="4645643"/>
              <a:ext cx="1385620" cy="175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" descr="E:\Ordi LEA\Documents\EIF8\Logo Ifremer RVB vBleue.jpg">
              <a:extLst>
                <a:ext uri="{FF2B5EF4-FFF2-40B4-BE49-F238E27FC236}">
                  <a16:creationId xmlns:a16="http://schemas.microsoft.com/office/drawing/2014/main" id="{C00A0AEE-4A6F-438A-9587-4FC37AD027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1314" y="4472926"/>
              <a:ext cx="1074938" cy="386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031410E0-105E-4C3E-9C31-FC35C9FF1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3029" y="3615878"/>
              <a:ext cx="1597314" cy="897730"/>
            </a:xfrm>
            <a:prstGeom prst="rect">
              <a:avLst/>
            </a:prstGeom>
          </p:spPr>
        </p:pic>
        <p:pic>
          <p:nvPicPr>
            <p:cNvPr id="36" name="Picture 6" descr="Services Polymeris">
              <a:extLst>
                <a:ext uri="{FF2B5EF4-FFF2-40B4-BE49-F238E27FC236}">
                  <a16:creationId xmlns:a16="http://schemas.microsoft.com/office/drawing/2014/main" id="{0352AAFD-F66E-4A49-952A-B84F2D2CAF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3303" y="4348917"/>
              <a:ext cx="931993" cy="340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4" descr="Pôle Mer Bretagne Atlantique">
              <a:extLst>
                <a:ext uri="{FF2B5EF4-FFF2-40B4-BE49-F238E27FC236}">
                  <a16:creationId xmlns:a16="http://schemas.microsoft.com/office/drawing/2014/main" id="{41EAE85C-1A2F-4B98-B78F-1BDC4AE693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4577" y="3818123"/>
              <a:ext cx="705958" cy="354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8" descr="La boite à outils | Novabuild">
              <a:extLst>
                <a:ext uri="{FF2B5EF4-FFF2-40B4-BE49-F238E27FC236}">
                  <a16:creationId xmlns:a16="http://schemas.microsoft.com/office/drawing/2014/main" id="{A6F950D7-1198-40CD-80DC-9FD92497AA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5831" y="4730211"/>
              <a:ext cx="634852" cy="359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>
              <a:extLst>
                <a:ext uri="{FF2B5EF4-FFF2-40B4-BE49-F238E27FC236}">
                  <a16:creationId xmlns:a16="http://schemas.microsoft.com/office/drawing/2014/main" id="{B6EA1D98-C980-4C8F-A115-3912F2E6DA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8859" y="4392968"/>
              <a:ext cx="548917" cy="231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AB535260-DBDF-4DA7-9B50-E2A024240629}"/>
              </a:ext>
            </a:extLst>
          </p:cNvPr>
          <p:cNvCxnSpPr/>
          <p:nvPr/>
        </p:nvCxnSpPr>
        <p:spPr>
          <a:xfrm>
            <a:off x="6087101" y="3588011"/>
            <a:ext cx="0" cy="14835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Image 38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6CFF288C-A751-47CE-A858-755515C49DB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545" y="3854345"/>
            <a:ext cx="705958" cy="37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000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0641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699" y="229088"/>
            <a:ext cx="6899701" cy="664029"/>
          </a:xfrm>
        </p:spPr>
        <p:txBody>
          <a:bodyPr/>
          <a:lstStyle/>
          <a:p>
            <a:r>
              <a:rPr lang="fr-FR" sz="1600" dirty="0"/>
              <a:t>10 slides pour nous convaincre, </a:t>
            </a:r>
            <a:br>
              <a:rPr lang="fr-FR" sz="1600" dirty="0"/>
            </a:br>
            <a:r>
              <a:rPr lang="fr-FR" sz="1600" dirty="0"/>
              <a:t>allez à l’essentiel !</a:t>
            </a:r>
            <a:br>
              <a:rPr lang="fr-FR" dirty="0">
                <a:latin typeface="Helvetica" pitchFamily="34" charset="0"/>
              </a:rPr>
            </a:br>
            <a:endParaRPr lang="fr-FR" dirty="0"/>
          </a:p>
        </p:txBody>
      </p:sp>
      <p:sp>
        <p:nvSpPr>
          <p:cNvPr id="4" name="Espace réservé du contenu 2"/>
          <p:cNvSpPr>
            <a:spLocks/>
          </p:cNvSpPr>
          <p:nvPr/>
        </p:nvSpPr>
        <p:spPr bwMode="auto">
          <a:xfrm>
            <a:off x="1064419" y="1611431"/>
            <a:ext cx="7015162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fr-FR" sz="2800" b="1" i="1" dirty="0">
                <a:solidFill>
                  <a:srgbClr val="3D6984"/>
                </a:solidFill>
                <a:cs typeface="Arial" charset="0"/>
              </a:rPr>
              <a:t>&lt; Nom du projet ou de l’entreprise &gt;</a:t>
            </a: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fr-FR" sz="2400" b="1" i="1" dirty="0">
                <a:solidFill>
                  <a:srgbClr val="3D6984"/>
                </a:solidFill>
                <a:cs typeface="Arial" charset="0"/>
              </a:rPr>
              <a:t>&lt; Nom du contact &gt;</a:t>
            </a: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fr-FR" sz="2400" b="1" i="1" dirty="0">
                <a:solidFill>
                  <a:srgbClr val="3D6984"/>
                </a:solidFill>
                <a:cs typeface="Arial" charset="0"/>
              </a:rPr>
              <a:t>&lt; Site web &gt;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736979" y="3538922"/>
            <a:ext cx="7765576" cy="1433033"/>
          </a:xfrm>
          <a:prstGeom prst="rect">
            <a:avLst/>
          </a:prstGeom>
          <a:noFill/>
          <a:ln>
            <a:solidFill>
              <a:srgbClr val="8CB53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700" cap="all" dirty="0">
              <a:solidFill>
                <a:schemeClr val="tx1"/>
              </a:solidFill>
              <a:latin typeface="Museo 100" pitchFamily="50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1799" y="3639885"/>
            <a:ext cx="727930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cap="all" dirty="0">
                <a:latin typeface="Arial" panose="020B0604020202020204" pitchFamily="34" charset="0"/>
                <a:cs typeface="Arial" panose="020B0604020202020204" pitchFamily="34" charset="0"/>
              </a:rPr>
              <a:t>A noter</a:t>
            </a:r>
            <a:br>
              <a:rPr lang="fr-FR" sz="1600" b="1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8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000" cap="all" dirty="0">
                <a:latin typeface="Arial" panose="020B0604020202020204" pitchFamily="34" charset="0"/>
                <a:cs typeface="Arial" panose="020B0604020202020204" pitchFamily="34" charset="0"/>
              </a:rPr>
              <a:t>la pré-Sélection sera effectuée sur LA BASE DE CETTE PRESENTATION ECRITE. </a:t>
            </a:r>
            <a:br>
              <a:rPr lang="fr-FR" sz="1000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000" b="1" cap="all" dirty="0">
                <a:latin typeface="Arial" panose="020B0604020202020204" pitchFamily="34" charset="0"/>
                <a:cs typeface="Arial" panose="020B0604020202020204" pitchFamily="34" charset="0"/>
              </a:rPr>
              <a:t>SOYEZ DONC assez PRECIS DANS VOS SLIDES.</a:t>
            </a:r>
            <a:br>
              <a:rPr lang="fr-FR" sz="1000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000" cap="all" dirty="0">
                <a:latin typeface="Arial" panose="020B0604020202020204" pitchFamily="34" charset="0"/>
                <a:cs typeface="Arial" panose="020B0604020202020204" pitchFamily="34" charset="0"/>
              </a:rPr>
              <a:t>Si VOUS ETES PRE-SELECTIONNE POUR l’ORAL AVEC LE JURY, </a:t>
            </a:r>
          </a:p>
          <a:p>
            <a:pPr algn="ctr"/>
            <a:r>
              <a:rPr lang="fr-FR" sz="1000" cap="all" dirty="0">
                <a:latin typeface="Arial" panose="020B0604020202020204" pitchFamily="34" charset="0"/>
                <a:cs typeface="Arial" panose="020B0604020202020204" pitchFamily="34" charset="0"/>
              </a:rPr>
              <a:t>VOUS POURREZ RETRAVAILLER VOTRE Présentation AVEC DES SLIDES PLUS ALLEGES SI VOUS LE SOUHAITEZ POUR ACCOMPAGNER VOTRE PITCH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0BECF50-6EEA-4DEA-B363-234D16C8D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131" y="561102"/>
            <a:ext cx="1464869" cy="53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8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re 1"/>
          <p:cNvSpPr>
            <a:spLocks noGrp="1"/>
          </p:cNvSpPr>
          <p:nvPr>
            <p:ph type="title" idx="4294967295"/>
          </p:nvPr>
        </p:nvSpPr>
        <p:spPr>
          <a:xfrm>
            <a:off x="2072611" y="84694"/>
            <a:ext cx="3536241" cy="664369"/>
          </a:xfrm>
        </p:spPr>
        <p:txBody>
          <a:bodyPr/>
          <a:lstStyle/>
          <a:p>
            <a:pPr algn="l" eaLnBrk="1" hangingPunct="1"/>
            <a:r>
              <a:rPr lang="fr-FR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LA MISSION | L’AMBITION</a:t>
            </a:r>
          </a:p>
        </p:txBody>
      </p:sp>
      <p:sp>
        <p:nvSpPr>
          <p:cNvPr id="6146" name="Text Box 9"/>
          <p:cNvSpPr txBox="1">
            <a:spLocks noChangeArrowheads="1"/>
          </p:cNvSpPr>
          <p:nvPr/>
        </p:nvSpPr>
        <p:spPr bwMode="auto">
          <a:xfrm>
            <a:off x="1671639" y="1054894"/>
            <a:ext cx="4624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fr-FR"/>
          </a:p>
        </p:txBody>
      </p:sp>
      <p:sp>
        <p:nvSpPr>
          <p:cNvPr id="6148" name="Text Box 13"/>
          <p:cNvSpPr txBox="1">
            <a:spLocks noChangeArrowheads="1"/>
          </p:cNvSpPr>
          <p:nvPr/>
        </p:nvSpPr>
        <p:spPr bwMode="auto">
          <a:xfrm>
            <a:off x="6611938" y="1054894"/>
            <a:ext cx="1282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fr-FR">
                <a:solidFill>
                  <a:schemeClr val="bg1"/>
                </a:solidFill>
              </a:rPr>
              <a:t>Saison 1</a:t>
            </a:r>
          </a:p>
        </p:txBody>
      </p:sp>
      <p:sp>
        <p:nvSpPr>
          <p:cNvPr id="6149" name="Espace réservé du contenu 2"/>
          <p:cNvSpPr>
            <a:spLocks/>
          </p:cNvSpPr>
          <p:nvPr/>
        </p:nvSpPr>
        <p:spPr bwMode="auto">
          <a:xfrm>
            <a:off x="870013" y="1398234"/>
            <a:ext cx="7483874" cy="334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"/>
            </a:pPr>
            <a:r>
              <a:rPr lang="fr-FR" sz="1600" dirty="0">
                <a:solidFill>
                  <a:srgbClr val="3D6984"/>
                </a:solidFill>
                <a:cs typeface="Arial" charset="0"/>
              </a:rPr>
              <a:t>Quelle est la mission de votre (future) entreprise ?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"/>
            </a:pPr>
            <a:r>
              <a:rPr lang="fr-FR" sz="1600" dirty="0">
                <a:solidFill>
                  <a:srgbClr val="3D6984"/>
                </a:solidFill>
                <a:cs typeface="Arial" charset="0"/>
              </a:rPr>
              <a:t>Quelle est l’ambition à terme de votre projet ? </a:t>
            </a:r>
            <a:br>
              <a:rPr lang="fr-FR" sz="1600" dirty="0">
                <a:solidFill>
                  <a:srgbClr val="3D6984"/>
                </a:solidFill>
                <a:cs typeface="Arial" charset="0"/>
              </a:rPr>
            </a:br>
            <a:r>
              <a:rPr lang="fr-FR" sz="1600" dirty="0">
                <a:solidFill>
                  <a:srgbClr val="3D6984"/>
                </a:solidFill>
                <a:cs typeface="Arial" charset="0"/>
              </a:rPr>
              <a:t>Dans 3 à 5 ans, comment voyez-vous votre entreprise ?</a:t>
            </a:r>
          </a:p>
          <a:p>
            <a:pPr marL="342900" indent="-342900" eaLnBrk="0" hangingPunct="0">
              <a:spcBef>
                <a:spcPct val="20000"/>
              </a:spcBef>
              <a:buSzPct val="90000"/>
              <a:buFont typeface="Wingdings" pitchFamily="2" charset="2"/>
              <a:buChar char="§"/>
            </a:pPr>
            <a:endParaRPr lang="fr-FR" sz="2800" b="1" dirty="0">
              <a:solidFill>
                <a:srgbClr val="3D6984"/>
              </a:solidFill>
              <a:cs typeface="Arial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3382C31-BC85-4750-AAEB-8D8FE901F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131" y="561102"/>
            <a:ext cx="1464869" cy="53643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re 1"/>
          <p:cNvSpPr>
            <a:spLocks noGrp="1"/>
          </p:cNvSpPr>
          <p:nvPr>
            <p:ph type="title" idx="4294967295"/>
          </p:nvPr>
        </p:nvSpPr>
        <p:spPr>
          <a:xfrm>
            <a:off x="2049445" y="79133"/>
            <a:ext cx="3607262" cy="664369"/>
          </a:xfrm>
        </p:spPr>
        <p:txBody>
          <a:bodyPr/>
          <a:lstStyle/>
          <a:p>
            <a:pPr algn="l" eaLnBrk="1" hangingPunct="1"/>
            <a:r>
              <a:rPr lang="fr-FR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LE CONSTAT | LE BESOIN</a:t>
            </a:r>
          </a:p>
        </p:txBody>
      </p:sp>
      <p:sp>
        <p:nvSpPr>
          <p:cNvPr id="7170" name="Text Box 9"/>
          <p:cNvSpPr txBox="1">
            <a:spLocks noChangeArrowheads="1"/>
          </p:cNvSpPr>
          <p:nvPr/>
        </p:nvSpPr>
        <p:spPr bwMode="auto">
          <a:xfrm>
            <a:off x="1671639" y="1054894"/>
            <a:ext cx="4624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fr-FR"/>
          </a:p>
        </p:txBody>
      </p:sp>
      <p:sp>
        <p:nvSpPr>
          <p:cNvPr id="7172" name="Text Box 13"/>
          <p:cNvSpPr txBox="1">
            <a:spLocks noChangeArrowheads="1"/>
          </p:cNvSpPr>
          <p:nvPr/>
        </p:nvSpPr>
        <p:spPr bwMode="auto">
          <a:xfrm>
            <a:off x="6611938" y="1054894"/>
            <a:ext cx="1282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fr-FR" dirty="0">
                <a:solidFill>
                  <a:schemeClr val="bg1"/>
                </a:solidFill>
              </a:rPr>
              <a:t>Saison 1</a:t>
            </a:r>
          </a:p>
        </p:txBody>
      </p:sp>
      <p:sp>
        <p:nvSpPr>
          <p:cNvPr id="7173" name="Espace réservé du contenu 2"/>
          <p:cNvSpPr>
            <a:spLocks/>
          </p:cNvSpPr>
          <p:nvPr/>
        </p:nvSpPr>
        <p:spPr bwMode="auto">
          <a:xfrm>
            <a:off x="1041400" y="1329929"/>
            <a:ext cx="7250344" cy="3570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"/>
            </a:pPr>
            <a:r>
              <a:rPr lang="fr-FR" sz="1600" dirty="0">
                <a:solidFill>
                  <a:srgbClr val="3D6984"/>
                </a:solidFill>
                <a:cs typeface="Arial" charset="0"/>
              </a:rPr>
              <a:t>Qui sont les utilisateurs de votre solution ?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"/>
            </a:pPr>
            <a:r>
              <a:rPr lang="fr-FR" sz="1600" dirty="0">
                <a:solidFill>
                  <a:srgbClr val="3D6984"/>
                </a:solidFill>
                <a:cs typeface="Arial" charset="0"/>
              </a:rPr>
              <a:t>En quoi répond-t-elle à leur problématique actuelle ?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"/>
            </a:pPr>
            <a:r>
              <a:rPr lang="fr-FR" sz="1600" dirty="0">
                <a:solidFill>
                  <a:srgbClr val="3D6984"/>
                </a:solidFill>
                <a:cs typeface="Arial" charset="0"/>
              </a:rPr>
              <a:t>Concurrence : décrivez en quoi les solutions actuelles ne répondent pas complètement aux besoins des clients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325B849-A901-48F8-BBD6-F3AADB07D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131" y="561102"/>
            <a:ext cx="1464869" cy="53643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re 1"/>
          <p:cNvSpPr>
            <a:spLocks noGrp="1"/>
          </p:cNvSpPr>
          <p:nvPr>
            <p:ph type="title" idx="4294967295"/>
          </p:nvPr>
        </p:nvSpPr>
        <p:spPr>
          <a:xfrm>
            <a:off x="1968084" y="98342"/>
            <a:ext cx="2779713" cy="664369"/>
          </a:xfrm>
        </p:spPr>
        <p:txBody>
          <a:bodyPr/>
          <a:lstStyle/>
          <a:p>
            <a:pPr algn="l" eaLnBrk="1" hangingPunct="1"/>
            <a:r>
              <a:rPr lang="fr-FR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LA SOLUTION</a:t>
            </a:r>
          </a:p>
        </p:txBody>
      </p:sp>
      <p:sp>
        <p:nvSpPr>
          <p:cNvPr id="8194" name="Text Box 9"/>
          <p:cNvSpPr txBox="1">
            <a:spLocks noChangeArrowheads="1"/>
          </p:cNvSpPr>
          <p:nvPr/>
        </p:nvSpPr>
        <p:spPr bwMode="auto">
          <a:xfrm>
            <a:off x="1671639" y="1054894"/>
            <a:ext cx="4624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fr-FR"/>
          </a:p>
        </p:txBody>
      </p:sp>
      <p:sp>
        <p:nvSpPr>
          <p:cNvPr id="8196" name="Text Box 13"/>
          <p:cNvSpPr txBox="1">
            <a:spLocks noChangeArrowheads="1"/>
          </p:cNvSpPr>
          <p:nvPr/>
        </p:nvSpPr>
        <p:spPr bwMode="auto">
          <a:xfrm>
            <a:off x="6611938" y="1054894"/>
            <a:ext cx="1282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fr-FR">
                <a:solidFill>
                  <a:schemeClr val="bg1"/>
                </a:solidFill>
              </a:rPr>
              <a:t>Saison 1</a:t>
            </a:r>
          </a:p>
        </p:txBody>
      </p:sp>
      <p:sp>
        <p:nvSpPr>
          <p:cNvPr id="8197" name="Espace réservé du contenu 2"/>
          <p:cNvSpPr>
            <a:spLocks/>
          </p:cNvSpPr>
          <p:nvPr/>
        </p:nvSpPr>
        <p:spPr bwMode="auto">
          <a:xfrm>
            <a:off x="1041400" y="1329929"/>
            <a:ext cx="7303610" cy="3397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S"/>
            </a:pPr>
            <a:r>
              <a:rPr lang="fr-FR" sz="1600" dirty="0">
                <a:solidFill>
                  <a:srgbClr val="3D6984"/>
                </a:solidFill>
                <a:cs typeface="Arial" charset="0"/>
              </a:rPr>
              <a:t>Décrire votre innovation ou votre solution, </a:t>
            </a:r>
            <a:br>
              <a:rPr lang="fr-FR" sz="1600" dirty="0">
                <a:solidFill>
                  <a:srgbClr val="3D6984"/>
                </a:solidFill>
                <a:cs typeface="Arial" charset="0"/>
              </a:rPr>
            </a:br>
            <a:r>
              <a:rPr lang="fr-FR" sz="1600" dirty="0">
                <a:solidFill>
                  <a:srgbClr val="3D6984"/>
                </a:solidFill>
                <a:cs typeface="Arial" charset="0"/>
              </a:rPr>
              <a:t>ce qu’elle a d’unique et de nouveau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S"/>
            </a:pPr>
            <a:r>
              <a:rPr lang="fr-FR" sz="1600" dirty="0">
                <a:solidFill>
                  <a:srgbClr val="3D6984"/>
                </a:solidFill>
                <a:cs typeface="Arial" charset="0"/>
              </a:rPr>
              <a:t>Décrivez le stade d’avancement actuel du développement de </a:t>
            </a:r>
            <a:br>
              <a:rPr lang="fr-FR" sz="1600" dirty="0">
                <a:solidFill>
                  <a:srgbClr val="3D6984"/>
                </a:solidFill>
                <a:cs typeface="Arial" charset="0"/>
              </a:rPr>
            </a:br>
            <a:r>
              <a:rPr lang="fr-FR" sz="1600" dirty="0">
                <a:solidFill>
                  <a:srgbClr val="3D6984"/>
                </a:solidFill>
                <a:cs typeface="Arial" charset="0"/>
              </a:rPr>
              <a:t>votre innovation ou de votre solution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6F9C4C0-7623-4E3F-B637-796702E5B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131" y="561102"/>
            <a:ext cx="1464869" cy="53643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re 1"/>
          <p:cNvSpPr>
            <a:spLocks noGrp="1"/>
          </p:cNvSpPr>
          <p:nvPr>
            <p:ph type="title" idx="4294967295"/>
          </p:nvPr>
        </p:nvSpPr>
        <p:spPr>
          <a:xfrm>
            <a:off x="2069313" y="98010"/>
            <a:ext cx="2009282" cy="664369"/>
          </a:xfrm>
        </p:spPr>
        <p:txBody>
          <a:bodyPr/>
          <a:lstStyle/>
          <a:p>
            <a:pPr algn="l" eaLnBrk="1" hangingPunct="1"/>
            <a:r>
              <a:rPr lang="fr-FR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L’EQUIPE</a:t>
            </a:r>
          </a:p>
        </p:txBody>
      </p:sp>
      <p:sp>
        <p:nvSpPr>
          <p:cNvPr id="9218" name="Text Box 9"/>
          <p:cNvSpPr txBox="1">
            <a:spLocks noChangeArrowheads="1"/>
          </p:cNvSpPr>
          <p:nvPr/>
        </p:nvSpPr>
        <p:spPr bwMode="auto">
          <a:xfrm>
            <a:off x="1671639" y="1054894"/>
            <a:ext cx="4624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fr-FR"/>
          </a:p>
        </p:txBody>
      </p:sp>
      <p:sp>
        <p:nvSpPr>
          <p:cNvPr id="9220" name="Text Box 13"/>
          <p:cNvSpPr txBox="1">
            <a:spLocks noChangeArrowheads="1"/>
          </p:cNvSpPr>
          <p:nvPr/>
        </p:nvSpPr>
        <p:spPr bwMode="auto">
          <a:xfrm>
            <a:off x="6611938" y="1054894"/>
            <a:ext cx="1282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fr-FR">
                <a:solidFill>
                  <a:schemeClr val="bg1"/>
                </a:solidFill>
              </a:rPr>
              <a:t>Saison 1</a:t>
            </a:r>
          </a:p>
        </p:txBody>
      </p:sp>
      <p:sp>
        <p:nvSpPr>
          <p:cNvPr id="9221" name="Espace réservé du contenu 2"/>
          <p:cNvSpPr>
            <a:spLocks/>
          </p:cNvSpPr>
          <p:nvPr/>
        </p:nvSpPr>
        <p:spPr bwMode="auto">
          <a:xfrm>
            <a:off x="1041400" y="1329928"/>
            <a:ext cx="7010400" cy="35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S"/>
            </a:pPr>
            <a:r>
              <a:rPr lang="fr-FR" sz="1600" dirty="0">
                <a:solidFill>
                  <a:srgbClr val="3D6984"/>
                </a:solidFill>
                <a:cs typeface="Arial" charset="0"/>
              </a:rPr>
              <a:t>Présentez-vous ! Quelles ont été vos précédentes fonctions ?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S"/>
            </a:pPr>
            <a:r>
              <a:rPr lang="fr-FR" sz="1600" dirty="0">
                <a:solidFill>
                  <a:srgbClr val="3D6984"/>
                </a:solidFill>
                <a:cs typeface="Arial" charset="0"/>
              </a:rPr>
              <a:t>Indiquez la composition de l’équipe ? Quelles sont les compétences et rôles de chacun ?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S"/>
            </a:pPr>
            <a:r>
              <a:rPr lang="fr-FR" sz="1600" dirty="0">
                <a:solidFill>
                  <a:srgbClr val="3D6984"/>
                </a:solidFill>
                <a:cs typeface="Arial" charset="0"/>
              </a:rPr>
              <a:t>Niveau d’avancement de votre projet ? Avez-vous déjà créé votre entreprise? Avez-vous des premiers clients ? Avez-vous déjà obtenu des aides ou financements extérieurs ?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S"/>
            </a:pPr>
            <a:r>
              <a:rPr lang="fr-FR" sz="1600" dirty="0">
                <a:solidFill>
                  <a:srgbClr val="3D6984"/>
                </a:solidFill>
                <a:cs typeface="Arial" charset="0"/>
              </a:rPr>
              <a:t>Apports financiers des fondateurs et répartition du capital entre les associés ?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33EDACF-045A-43B2-8850-084F23BED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131" y="561102"/>
            <a:ext cx="1464869" cy="53643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re 1"/>
          <p:cNvSpPr>
            <a:spLocks noGrp="1"/>
          </p:cNvSpPr>
          <p:nvPr>
            <p:ph type="title" idx="4294967295"/>
          </p:nvPr>
        </p:nvSpPr>
        <p:spPr>
          <a:xfrm>
            <a:off x="2036107" y="92781"/>
            <a:ext cx="2275612" cy="664369"/>
          </a:xfrm>
        </p:spPr>
        <p:txBody>
          <a:bodyPr/>
          <a:lstStyle/>
          <a:p>
            <a:pPr algn="l" eaLnBrk="1" hangingPunct="1"/>
            <a:r>
              <a:rPr lang="fr-FR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LE MARCHE</a:t>
            </a:r>
          </a:p>
        </p:txBody>
      </p:sp>
      <p:sp>
        <p:nvSpPr>
          <p:cNvPr id="10242" name="Text Box 9"/>
          <p:cNvSpPr txBox="1">
            <a:spLocks noChangeArrowheads="1"/>
          </p:cNvSpPr>
          <p:nvPr/>
        </p:nvSpPr>
        <p:spPr bwMode="auto">
          <a:xfrm>
            <a:off x="1671639" y="1054894"/>
            <a:ext cx="4624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fr-FR"/>
          </a:p>
        </p:txBody>
      </p:sp>
      <p:sp>
        <p:nvSpPr>
          <p:cNvPr id="10244" name="Text Box 13"/>
          <p:cNvSpPr txBox="1">
            <a:spLocks noChangeArrowheads="1"/>
          </p:cNvSpPr>
          <p:nvPr/>
        </p:nvSpPr>
        <p:spPr bwMode="auto">
          <a:xfrm>
            <a:off x="6611938" y="1054894"/>
            <a:ext cx="1282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fr-FR">
                <a:solidFill>
                  <a:schemeClr val="bg1"/>
                </a:solidFill>
              </a:rPr>
              <a:t>Saison 1</a:t>
            </a:r>
          </a:p>
        </p:txBody>
      </p:sp>
      <p:sp>
        <p:nvSpPr>
          <p:cNvPr id="10245" name="Espace réservé du contenu 2"/>
          <p:cNvSpPr>
            <a:spLocks/>
          </p:cNvSpPr>
          <p:nvPr/>
        </p:nvSpPr>
        <p:spPr bwMode="auto">
          <a:xfrm>
            <a:off x="1041400" y="1418209"/>
            <a:ext cx="7312488" cy="340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S"/>
            </a:pPr>
            <a:r>
              <a:rPr lang="fr-FR" sz="1600" dirty="0">
                <a:solidFill>
                  <a:srgbClr val="3D6984"/>
                </a:solidFill>
                <a:cs typeface="Arial" charset="0"/>
              </a:rPr>
              <a:t>Quels sont les différents types de clients visés ?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S"/>
            </a:pPr>
            <a:r>
              <a:rPr lang="fr-FR" sz="1600" dirty="0">
                <a:solidFill>
                  <a:srgbClr val="3D6984"/>
                </a:solidFill>
                <a:cs typeface="Arial" charset="0"/>
              </a:rPr>
              <a:t>Indications sur la taille du marché si vous en avez (en unités, en CA) ?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S"/>
            </a:pPr>
            <a:r>
              <a:rPr lang="fr-FR" sz="1600" dirty="0">
                <a:solidFill>
                  <a:srgbClr val="3D6984"/>
                </a:solidFill>
                <a:cs typeface="Arial" charset="0"/>
              </a:rPr>
              <a:t>Quelles sont les entreprises concurrentes ? Quel est leur chiffre d’affaires ?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046615B-D62A-4B87-BB72-0AF1BAE30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131" y="561102"/>
            <a:ext cx="1464869" cy="53643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re 1"/>
          <p:cNvSpPr>
            <a:spLocks noGrp="1"/>
          </p:cNvSpPr>
          <p:nvPr>
            <p:ph type="title" idx="4294967295"/>
          </p:nvPr>
        </p:nvSpPr>
        <p:spPr>
          <a:xfrm>
            <a:off x="2042128" y="92781"/>
            <a:ext cx="4292847" cy="664369"/>
          </a:xfrm>
        </p:spPr>
        <p:txBody>
          <a:bodyPr/>
          <a:lstStyle/>
          <a:p>
            <a:pPr algn="l" eaLnBrk="1" hangingPunct="1"/>
            <a:r>
              <a:rPr lang="fr-FR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CREATION DE VALEUR</a:t>
            </a:r>
          </a:p>
        </p:txBody>
      </p:sp>
      <p:sp>
        <p:nvSpPr>
          <p:cNvPr id="11266" name="Text Box 9"/>
          <p:cNvSpPr txBox="1">
            <a:spLocks noChangeArrowheads="1"/>
          </p:cNvSpPr>
          <p:nvPr/>
        </p:nvSpPr>
        <p:spPr bwMode="auto">
          <a:xfrm>
            <a:off x="1671639" y="1054894"/>
            <a:ext cx="4624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fr-FR"/>
          </a:p>
        </p:txBody>
      </p:sp>
      <p:sp>
        <p:nvSpPr>
          <p:cNvPr id="11268" name="Text Box 13"/>
          <p:cNvSpPr txBox="1">
            <a:spLocks noChangeArrowheads="1"/>
          </p:cNvSpPr>
          <p:nvPr/>
        </p:nvSpPr>
        <p:spPr bwMode="auto">
          <a:xfrm>
            <a:off x="6611938" y="1054894"/>
            <a:ext cx="1282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fr-FR">
                <a:solidFill>
                  <a:schemeClr val="bg1"/>
                </a:solidFill>
              </a:rPr>
              <a:t>Saison 1</a:t>
            </a:r>
          </a:p>
        </p:txBody>
      </p:sp>
      <p:sp>
        <p:nvSpPr>
          <p:cNvPr id="11269" name="Espace réservé du contenu 2"/>
          <p:cNvSpPr>
            <a:spLocks/>
          </p:cNvSpPr>
          <p:nvPr/>
        </p:nvSpPr>
        <p:spPr bwMode="auto">
          <a:xfrm>
            <a:off x="1041400" y="1329928"/>
            <a:ext cx="7223711" cy="3437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S"/>
            </a:pPr>
            <a:r>
              <a:rPr lang="fr-FR" sz="1600" dirty="0">
                <a:solidFill>
                  <a:srgbClr val="3D6984"/>
                </a:solidFill>
                <a:cs typeface="Arial" charset="0"/>
              </a:rPr>
              <a:t>Combien pensez-vous facturer votre offre ?</a:t>
            </a:r>
            <a:br>
              <a:rPr lang="fr-FR" sz="1600" dirty="0">
                <a:solidFill>
                  <a:srgbClr val="3D6984"/>
                </a:solidFill>
                <a:cs typeface="Arial" charset="0"/>
              </a:rPr>
            </a:br>
            <a:r>
              <a:rPr lang="fr-FR" sz="1600" i="1" dirty="0">
                <a:solidFill>
                  <a:srgbClr val="3D6984"/>
                </a:solidFill>
                <a:cs typeface="Arial" charset="0"/>
              </a:rPr>
              <a:t>(donner si possible une décomposition du prix de vente envisagé) 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S"/>
            </a:pPr>
            <a:r>
              <a:rPr lang="fr-FR" sz="1600" dirty="0">
                <a:solidFill>
                  <a:srgbClr val="3D6984"/>
                </a:solidFill>
                <a:cs typeface="Arial" charset="0"/>
              </a:rPr>
              <a:t>Quelles sont les retombées économiques envisagées : </a:t>
            </a:r>
            <a:br>
              <a:rPr lang="fr-FR" sz="1600" dirty="0">
                <a:solidFill>
                  <a:srgbClr val="3D6984"/>
                </a:solidFill>
                <a:cs typeface="Arial" charset="0"/>
              </a:rPr>
            </a:br>
            <a:r>
              <a:rPr lang="fr-FR" sz="1600" dirty="0">
                <a:solidFill>
                  <a:srgbClr val="3D6984"/>
                </a:solidFill>
                <a:cs typeface="Arial" charset="0"/>
              </a:rPr>
              <a:t>chiffre d’affaires et emplois créés sur les 3 premières années ?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C2EFF84-7816-41A2-9782-7D1D24DAD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131" y="561102"/>
            <a:ext cx="1464869" cy="53643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re 1"/>
          <p:cNvSpPr>
            <a:spLocks noGrp="1"/>
          </p:cNvSpPr>
          <p:nvPr>
            <p:ph type="title" idx="4294967295"/>
          </p:nvPr>
        </p:nvSpPr>
        <p:spPr>
          <a:xfrm>
            <a:off x="2033516" y="106429"/>
            <a:ext cx="6981589" cy="664369"/>
          </a:xfrm>
        </p:spPr>
        <p:txBody>
          <a:bodyPr/>
          <a:lstStyle/>
          <a:p>
            <a:pPr algn="l" eaLnBrk="1" hangingPunct="1"/>
            <a:r>
              <a:rPr lang="fr-FR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CANDIDATER A L’ECO INNOVATION FACTORY ?</a:t>
            </a:r>
          </a:p>
        </p:txBody>
      </p:sp>
      <p:sp>
        <p:nvSpPr>
          <p:cNvPr id="12290" name="Text Box 9"/>
          <p:cNvSpPr txBox="1">
            <a:spLocks noChangeArrowheads="1"/>
          </p:cNvSpPr>
          <p:nvPr/>
        </p:nvSpPr>
        <p:spPr bwMode="auto">
          <a:xfrm>
            <a:off x="1671639" y="1054894"/>
            <a:ext cx="4624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fr-FR"/>
          </a:p>
        </p:txBody>
      </p:sp>
      <p:sp>
        <p:nvSpPr>
          <p:cNvPr id="12292" name="Text Box 13"/>
          <p:cNvSpPr txBox="1">
            <a:spLocks noChangeArrowheads="1"/>
          </p:cNvSpPr>
          <p:nvPr/>
        </p:nvSpPr>
        <p:spPr bwMode="auto">
          <a:xfrm>
            <a:off x="6611938" y="1054894"/>
            <a:ext cx="1282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fr-FR">
                <a:solidFill>
                  <a:schemeClr val="bg1"/>
                </a:solidFill>
              </a:rPr>
              <a:t>Saison 1</a:t>
            </a:r>
          </a:p>
        </p:txBody>
      </p:sp>
      <p:sp>
        <p:nvSpPr>
          <p:cNvPr id="12293" name="Espace réservé du contenu 2"/>
          <p:cNvSpPr>
            <a:spLocks/>
          </p:cNvSpPr>
          <p:nvPr/>
        </p:nvSpPr>
        <p:spPr bwMode="auto">
          <a:xfrm>
            <a:off x="843380" y="1329928"/>
            <a:ext cx="8025413" cy="3350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S"/>
            </a:pPr>
            <a:r>
              <a:rPr lang="fr-FR" sz="1600" dirty="0">
                <a:solidFill>
                  <a:srgbClr val="3D6984"/>
                </a:solidFill>
                <a:cs typeface="Arial" charset="0"/>
              </a:rPr>
              <a:t>Quelles sont vos motivations à intégrer le programme d’Eco-innovation </a:t>
            </a:r>
            <a:r>
              <a:rPr lang="fr-FR" sz="1600" dirty="0" err="1">
                <a:solidFill>
                  <a:srgbClr val="3D6984"/>
                </a:solidFill>
                <a:cs typeface="Arial" charset="0"/>
              </a:rPr>
              <a:t>Factory</a:t>
            </a:r>
            <a:r>
              <a:rPr lang="fr-FR" sz="1600" dirty="0">
                <a:solidFill>
                  <a:srgbClr val="3D6984"/>
                </a:solidFill>
                <a:cs typeface="Arial" charset="0"/>
              </a:rPr>
              <a:t> ?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S"/>
            </a:pPr>
            <a:r>
              <a:rPr lang="fr-FR" sz="1600" dirty="0">
                <a:solidFill>
                  <a:srgbClr val="3D6984"/>
                </a:solidFill>
                <a:cs typeface="Arial" charset="0"/>
              </a:rPr>
              <a:t>Comment avez-vous entendu parler d’Eco-Innovation </a:t>
            </a:r>
            <a:r>
              <a:rPr lang="fr-FR" sz="1600" dirty="0" err="1">
                <a:solidFill>
                  <a:srgbClr val="3D6984"/>
                </a:solidFill>
                <a:cs typeface="Arial" charset="0"/>
              </a:rPr>
              <a:t>Factory</a:t>
            </a:r>
            <a:r>
              <a:rPr lang="fr-FR" sz="1600" dirty="0">
                <a:solidFill>
                  <a:srgbClr val="3D6984"/>
                </a:solidFill>
                <a:cs typeface="Arial" charset="0"/>
              </a:rPr>
              <a:t> ?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8041EB8-539A-4018-B05E-D2BB664E8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131" y="561102"/>
            <a:ext cx="1464869" cy="53643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377</Words>
  <Application>Microsoft Office PowerPoint</Application>
  <PresentationFormat>Affichage à l'écran (16:9)</PresentationFormat>
  <Paragraphs>42</Paragraphs>
  <Slides>10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Calibri</vt:lpstr>
      <vt:lpstr>Helvetica</vt:lpstr>
      <vt:lpstr>Museo 100</vt:lpstr>
      <vt:lpstr>Wingdings</vt:lpstr>
      <vt:lpstr>Thème Office</vt:lpstr>
      <vt:lpstr>Présentation PowerPoint</vt:lpstr>
      <vt:lpstr>10 slides pour nous convaincre,  allez à l’essentiel ! </vt:lpstr>
      <vt:lpstr>LA MISSION | L’AMBITION</vt:lpstr>
      <vt:lpstr>LE CONSTAT | LE BESOIN</vt:lpstr>
      <vt:lpstr>LA SOLUTION</vt:lpstr>
      <vt:lpstr>L’EQUIPE</vt:lpstr>
      <vt:lpstr>LE MARCHE</vt:lpstr>
      <vt:lpstr>CREATION DE VALEUR</vt:lpstr>
      <vt:lpstr>CANDIDATER A L’ECO INNOVATION FACTORY ?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Pres Projet Ecoinnovation Factory</dc:subject>
  <dc:creator>ATLANPOLE</dc:creator>
  <cp:lastModifiedBy>Delphine CORBIN</cp:lastModifiedBy>
  <cp:revision>88</cp:revision>
  <dcterms:created xsi:type="dcterms:W3CDTF">2013-03-14T09:45:26Z</dcterms:created>
  <dcterms:modified xsi:type="dcterms:W3CDTF">2021-05-07T14:43:25Z</dcterms:modified>
</cp:coreProperties>
</file>