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8"/>
  </p:handout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7" r:id="rId1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27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140" autoAdjust="0"/>
  </p:normalViewPr>
  <p:slideViewPr>
    <p:cSldViewPr snapToGrid="0" snapToObjects="1" showGuides="1">
      <p:cViewPr varScale="1">
        <p:scale>
          <a:sx n="116" d="100"/>
          <a:sy n="116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46216-255E-8C4E-B164-B6A5B14B5BBB}" type="datetimeFigureOut">
              <a:rPr lang="fr-FR" smtClean="0"/>
              <a:pPr/>
              <a:t>11/12/2017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5BCE3-D54B-C94A-8D03-9F2D139757D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847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Atlanpole-Factory-PPT-vierg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3154" y="1179221"/>
            <a:ext cx="6148574" cy="1470025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3154" y="277019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pic>
        <p:nvPicPr>
          <p:cNvPr id="5" name="Image 4" descr="picto-blanc-12.pn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1A4196"/>
              </a:clrFrom>
              <a:clrTo>
                <a:srgbClr val="1A4196">
                  <a:alpha val="0"/>
                </a:srgbClr>
              </a:clrTo>
            </a:clrChange>
            <a:alphaModFix amt="34000"/>
          </a:blip>
          <a:stretch>
            <a:fillRect/>
          </a:stretch>
        </p:blipFill>
        <p:spPr>
          <a:xfrm>
            <a:off x="5048250" y="95250"/>
            <a:ext cx="717550" cy="717550"/>
          </a:xfrm>
          <a:prstGeom prst="rect">
            <a:avLst/>
          </a:prstGeom>
        </p:spPr>
      </p:pic>
      <p:pic>
        <p:nvPicPr>
          <p:cNvPr id="6" name="Image 5" descr="picto-blanc-11.png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1A4196"/>
              </a:clrFrom>
              <a:clrTo>
                <a:srgbClr val="1A4196">
                  <a:alpha val="0"/>
                </a:srgbClr>
              </a:clrTo>
            </a:clrChange>
            <a:alphaModFix amt="34000"/>
          </a:blip>
          <a:stretch>
            <a:fillRect/>
          </a:stretch>
        </p:blipFill>
        <p:spPr>
          <a:xfrm>
            <a:off x="4383054" y="82550"/>
            <a:ext cx="717550" cy="717550"/>
          </a:xfrm>
          <a:prstGeom prst="rect">
            <a:avLst/>
          </a:prstGeom>
        </p:spPr>
      </p:pic>
      <p:pic>
        <p:nvPicPr>
          <p:cNvPr id="8" name="Image 7" descr="picto-blanc-10.png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1A4196"/>
              </a:clrFrom>
              <a:clrTo>
                <a:srgbClr val="1A4196">
                  <a:alpha val="0"/>
                </a:srgbClr>
              </a:clrTo>
            </a:clrChange>
            <a:alphaModFix amt="34000"/>
          </a:blip>
          <a:stretch>
            <a:fillRect/>
          </a:stretch>
        </p:blipFill>
        <p:spPr>
          <a:xfrm>
            <a:off x="3671077" y="88900"/>
            <a:ext cx="711977" cy="711977"/>
          </a:xfrm>
          <a:prstGeom prst="rect">
            <a:avLst/>
          </a:prstGeom>
        </p:spPr>
      </p:pic>
      <p:pic>
        <p:nvPicPr>
          <p:cNvPr id="9" name="Image 8" descr="picto-blanc-9.png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1A4196"/>
              </a:clrFrom>
              <a:clrTo>
                <a:srgbClr val="1A4196">
                  <a:alpha val="0"/>
                </a:srgbClr>
              </a:clrTo>
            </a:clrChange>
            <a:alphaModFix amt="34000"/>
          </a:blip>
          <a:stretch>
            <a:fillRect/>
          </a:stretch>
        </p:blipFill>
        <p:spPr>
          <a:xfrm>
            <a:off x="2909077" y="82550"/>
            <a:ext cx="755650" cy="755650"/>
          </a:xfrm>
          <a:prstGeom prst="rect">
            <a:avLst/>
          </a:prstGeom>
        </p:spPr>
      </p:pic>
      <p:pic>
        <p:nvPicPr>
          <p:cNvPr id="10" name="Image 9" descr="picto-blanc-8.png"/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1A4196"/>
              </a:clrFrom>
              <a:clrTo>
                <a:srgbClr val="1A4196">
                  <a:alpha val="0"/>
                </a:srgbClr>
              </a:clrTo>
            </a:clrChange>
            <a:alphaModFix amt="34000"/>
          </a:blip>
          <a:stretch>
            <a:fillRect/>
          </a:stretch>
        </p:blipFill>
        <p:spPr>
          <a:xfrm>
            <a:off x="2254250" y="82550"/>
            <a:ext cx="679450" cy="679450"/>
          </a:xfrm>
          <a:prstGeom prst="rect">
            <a:avLst/>
          </a:prstGeom>
        </p:spPr>
      </p:pic>
      <p:pic>
        <p:nvPicPr>
          <p:cNvPr id="11" name="Image 10" descr="picto-blanc-7.png"/>
          <p:cNvPicPr>
            <a:picLocks noChangeAspect="1"/>
          </p:cNvPicPr>
          <p:nvPr userDrawn="1"/>
        </p:nvPicPr>
        <p:blipFill>
          <a:blip r:embed="rId8">
            <a:clrChange>
              <a:clrFrom>
                <a:srgbClr val="1A4196"/>
              </a:clrFrom>
              <a:clrTo>
                <a:srgbClr val="1A4196">
                  <a:alpha val="0"/>
                </a:srgbClr>
              </a:clrTo>
            </a:clrChange>
            <a:alphaModFix amt="34000"/>
          </a:blip>
          <a:stretch>
            <a:fillRect/>
          </a:stretch>
        </p:blipFill>
        <p:spPr>
          <a:xfrm>
            <a:off x="1657350" y="107950"/>
            <a:ext cx="692150" cy="692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9D15-8280-D746-8A06-B1D1FF948CF4}" type="datetimeFigureOut">
              <a:rPr lang="fr-FR" smtClean="0"/>
              <a:pPr/>
              <a:t>11/12/2017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F749-E80C-6645-9331-EE2A3E8EDA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9D15-8280-D746-8A06-B1D1FF948CF4}" type="datetimeFigureOut">
              <a:rPr lang="fr-FR" smtClean="0"/>
              <a:pPr/>
              <a:t>11/12/2017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F749-E80C-6645-9331-EE2A3E8EDA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9D15-8280-D746-8A06-B1D1FF948CF4}" type="datetimeFigureOut">
              <a:rPr lang="fr-FR" smtClean="0"/>
              <a:pPr/>
              <a:t>11/12/2017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F749-E80C-6645-9331-EE2A3E8EDA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9D15-8280-D746-8A06-B1D1FF948CF4}" type="datetimeFigureOut">
              <a:rPr lang="fr-FR" smtClean="0"/>
              <a:pPr/>
              <a:t>11/12/2017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F749-E80C-6645-9331-EE2A3E8EDA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Atlanpole-Factory-PPT-vierge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3154" y="1571221"/>
            <a:ext cx="6148574" cy="1470025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3154" y="316219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pic>
        <p:nvPicPr>
          <p:cNvPr id="6" name="Image 5" descr="picto-blanc-12.pn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1A4196"/>
              </a:clrFrom>
              <a:clrTo>
                <a:srgbClr val="1A4196">
                  <a:alpha val="0"/>
                </a:srgbClr>
              </a:clrTo>
            </a:clrChange>
            <a:alphaModFix amt="34000"/>
          </a:blip>
          <a:stretch>
            <a:fillRect/>
          </a:stretch>
        </p:blipFill>
        <p:spPr>
          <a:xfrm>
            <a:off x="5048250" y="95250"/>
            <a:ext cx="717550" cy="717550"/>
          </a:xfrm>
          <a:prstGeom prst="rect">
            <a:avLst/>
          </a:prstGeom>
        </p:spPr>
      </p:pic>
      <p:pic>
        <p:nvPicPr>
          <p:cNvPr id="7" name="Image 6" descr="picto-blanc-11.png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1A4196"/>
              </a:clrFrom>
              <a:clrTo>
                <a:srgbClr val="1A4196">
                  <a:alpha val="0"/>
                </a:srgbClr>
              </a:clrTo>
            </a:clrChange>
            <a:alphaModFix amt="34000"/>
          </a:blip>
          <a:stretch>
            <a:fillRect/>
          </a:stretch>
        </p:blipFill>
        <p:spPr>
          <a:xfrm>
            <a:off x="4383054" y="82550"/>
            <a:ext cx="717550" cy="717550"/>
          </a:xfrm>
          <a:prstGeom prst="rect">
            <a:avLst/>
          </a:prstGeom>
        </p:spPr>
      </p:pic>
      <p:pic>
        <p:nvPicPr>
          <p:cNvPr id="8" name="Image 7" descr="picto-blanc-10.png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1A4196"/>
              </a:clrFrom>
              <a:clrTo>
                <a:srgbClr val="1A4196">
                  <a:alpha val="0"/>
                </a:srgbClr>
              </a:clrTo>
            </a:clrChange>
            <a:alphaModFix amt="34000"/>
          </a:blip>
          <a:stretch>
            <a:fillRect/>
          </a:stretch>
        </p:blipFill>
        <p:spPr>
          <a:xfrm>
            <a:off x="3671077" y="88900"/>
            <a:ext cx="711977" cy="711977"/>
          </a:xfrm>
          <a:prstGeom prst="rect">
            <a:avLst/>
          </a:prstGeom>
        </p:spPr>
      </p:pic>
      <p:pic>
        <p:nvPicPr>
          <p:cNvPr id="9" name="Image 8" descr="picto-blanc-9.png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1A4196"/>
              </a:clrFrom>
              <a:clrTo>
                <a:srgbClr val="1A4196">
                  <a:alpha val="0"/>
                </a:srgbClr>
              </a:clrTo>
            </a:clrChange>
            <a:alphaModFix amt="34000"/>
          </a:blip>
          <a:stretch>
            <a:fillRect/>
          </a:stretch>
        </p:blipFill>
        <p:spPr>
          <a:xfrm>
            <a:off x="2909077" y="82550"/>
            <a:ext cx="755650" cy="755650"/>
          </a:xfrm>
          <a:prstGeom prst="rect">
            <a:avLst/>
          </a:prstGeom>
        </p:spPr>
      </p:pic>
      <p:pic>
        <p:nvPicPr>
          <p:cNvPr id="10" name="Image 9" descr="picto-blanc-8.png"/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1A4196"/>
              </a:clrFrom>
              <a:clrTo>
                <a:srgbClr val="1A4196">
                  <a:alpha val="0"/>
                </a:srgbClr>
              </a:clrTo>
            </a:clrChange>
            <a:alphaModFix amt="34000"/>
          </a:blip>
          <a:stretch>
            <a:fillRect/>
          </a:stretch>
        </p:blipFill>
        <p:spPr>
          <a:xfrm>
            <a:off x="2254250" y="82550"/>
            <a:ext cx="679450" cy="679450"/>
          </a:xfrm>
          <a:prstGeom prst="rect">
            <a:avLst/>
          </a:prstGeom>
        </p:spPr>
      </p:pic>
      <p:pic>
        <p:nvPicPr>
          <p:cNvPr id="11" name="Image 10" descr="picto-blanc-7.png"/>
          <p:cNvPicPr>
            <a:picLocks noChangeAspect="1"/>
          </p:cNvPicPr>
          <p:nvPr userDrawn="1"/>
        </p:nvPicPr>
        <p:blipFill>
          <a:blip r:embed="rId8">
            <a:clrChange>
              <a:clrFrom>
                <a:srgbClr val="1A4196"/>
              </a:clrFrom>
              <a:clrTo>
                <a:srgbClr val="1A4196">
                  <a:alpha val="0"/>
                </a:srgbClr>
              </a:clrTo>
            </a:clrChange>
            <a:alphaModFix amt="34000"/>
          </a:blip>
          <a:stretch>
            <a:fillRect/>
          </a:stretch>
        </p:blipFill>
        <p:spPr>
          <a:xfrm>
            <a:off x="1657350" y="107950"/>
            <a:ext cx="692150" cy="692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Atlanpole-Factory-PPT-vierge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073393"/>
            <a:ext cx="584796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titre</a:t>
            </a:r>
            <a:br>
              <a:rPr lang="fr-FR" dirty="0" smtClean="0"/>
            </a:br>
            <a:r>
              <a:rPr lang="fr-FR" dirty="0" smtClean="0"/>
              <a:t>du chapitre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9D15-8280-D746-8A06-B1D1FF948CF4}" type="datetimeFigureOut">
              <a:rPr lang="fr-FR" smtClean="0"/>
              <a:pPr/>
              <a:t>11/12/2017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F749-E80C-6645-9331-EE2A3E8EDA3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 descr="picto-blanc-12.pn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1A4196"/>
              </a:clrFrom>
              <a:clrTo>
                <a:srgbClr val="1A4196">
                  <a:alpha val="0"/>
                </a:srgbClr>
              </a:clrTo>
            </a:clrChange>
            <a:alphaModFix amt="34000"/>
          </a:blip>
          <a:stretch>
            <a:fillRect/>
          </a:stretch>
        </p:blipFill>
        <p:spPr>
          <a:xfrm>
            <a:off x="5048250" y="95250"/>
            <a:ext cx="717550" cy="717550"/>
          </a:xfrm>
          <a:prstGeom prst="rect">
            <a:avLst/>
          </a:prstGeom>
        </p:spPr>
      </p:pic>
      <p:pic>
        <p:nvPicPr>
          <p:cNvPr id="9" name="Image 8" descr="picto-blanc-11.png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1A4196"/>
              </a:clrFrom>
              <a:clrTo>
                <a:srgbClr val="1A4196">
                  <a:alpha val="0"/>
                </a:srgbClr>
              </a:clrTo>
            </a:clrChange>
            <a:alphaModFix amt="34000"/>
          </a:blip>
          <a:stretch>
            <a:fillRect/>
          </a:stretch>
        </p:blipFill>
        <p:spPr>
          <a:xfrm>
            <a:off x="4383054" y="82550"/>
            <a:ext cx="717550" cy="717550"/>
          </a:xfrm>
          <a:prstGeom prst="rect">
            <a:avLst/>
          </a:prstGeom>
        </p:spPr>
      </p:pic>
      <p:pic>
        <p:nvPicPr>
          <p:cNvPr id="10" name="Image 9" descr="picto-blanc-10.png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1A4196"/>
              </a:clrFrom>
              <a:clrTo>
                <a:srgbClr val="1A4196">
                  <a:alpha val="0"/>
                </a:srgbClr>
              </a:clrTo>
            </a:clrChange>
            <a:alphaModFix amt="34000"/>
          </a:blip>
          <a:stretch>
            <a:fillRect/>
          </a:stretch>
        </p:blipFill>
        <p:spPr>
          <a:xfrm>
            <a:off x="3671077" y="88900"/>
            <a:ext cx="711977" cy="711977"/>
          </a:xfrm>
          <a:prstGeom prst="rect">
            <a:avLst/>
          </a:prstGeom>
        </p:spPr>
      </p:pic>
      <p:pic>
        <p:nvPicPr>
          <p:cNvPr id="11" name="Image 10" descr="picto-blanc-9.png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1A4196"/>
              </a:clrFrom>
              <a:clrTo>
                <a:srgbClr val="1A4196">
                  <a:alpha val="0"/>
                </a:srgbClr>
              </a:clrTo>
            </a:clrChange>
            <a:alphaModFix amt="34000"/>
          </a:blip>
          <a:stretch>
            <a:fillRect/>
          </a:stretch>
        </p:blipFill>
        <p:spPr>
          <a:xfrm>
            <a:off x="2909077" y="82550"/>
            <a:ext cx="755650" cy="755650"/>
          </a:xfrm>
          <a:prstGeom prst="rect">
            <a:avLst/>
          </a:prstGeom>
        </p:spPr>
      </p:pic>
      <p:pic>
        <p:nvPicPr>
          <p:cNvPr id="12" name="Image 11" descr="picto-blanc-8.png"/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1A4196"/>
              </a:clrFrom>
              <a:clrTo>
                <a:srgbClr val="1A4196">
                  <a:alpha val="0"/>
                </a:srgbClr>
              </a:clrTo>
            </a:clrChange>
            <a:alphaModFix amt="34000"/>
          </a:blip>
          <a:stretch>
            <a:fillRect/>
          </a:stretch>
        </p:blipFill>
        <p:spPr>
          <a:xfrm>
            <a:off x="2254250" y="82550"/>
            <a:ext cx="679450" cy="679450"/>
          </a:xfrm>
          <a:prstGeom prst="rect">
            <a:avLst/>
          </a:prstGeom>
        </p:spPr>
      </p:pic>
      <p:pic>
        <p:nvPicPr>
          <p:cNvPr id="13" name="Image 12" descr="picto-blanc-7.png"/>
          <p:cNvPicPr>
            <a:picLocks noChangeAspect="1"/>
          </p:cNvPicPr>
          <p:nvPr userDrawn="1"/>
        </p:nvPicPr>
        <p:blipFill>
          <a:blip r:embed="rId8">
            <a:clrChange>
              <a:clrFrom>
                <a:srgbClr val="1A4196"/>
              </a:clrFrom>
              <a:clrTo>
                <a:srgbClr val="1A4196">
                  <a:alpha val="0"/>
                </a:srgbClr>
              </a:clrTo>
            </a:clrChange>
            <a:alphaModFix amt="34000"/>
          </a:blip>
          <a:stretch>
            <a:fillRect/>
          </a:stretch>
        </p:blipFill>
        <p:spPr>
          <a:xfrm>
            <a:off x="1657350" y="107950"/>
            <a:ext cx="692150" cy="692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Atlanpole-Factory-PPT-vierge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50228"/>
            <a:ext cx="82296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9D15-8280-D746-8A06-B1D1FF948CF4}" type="datetimeFigureOut">
              <a:rPr lang="fr-FR" smtClean="0"/>
              <a:pPr/>
              <a:t>11/12/2017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F749-E80C-6645-9331-EE2A3E8EDA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Atlanpole-Factory-PPT-vierge6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50228"/>
            <a:ext cx="82296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9D15-8280-D746-8A06-B1D1FF948CF4}" type="datetimeFigureOut">
              <a:rPr lang="fr-FR" smtClean="0"/>
              <a:pPr/>
              <a:t>11/12/2017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F749-E80C-6645-9331-EE2A3E8EDA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9D15-8280-D746-8A06-B1D1FF948CF4}" type="datetimeFigureOut">
              <a:rPr lang="fr-FR" smtClean="0"/>
              <a:pPr/>
              <a:t>11/12/2017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F749-E80C-6645-9331-EE2A3E8EDA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9D15-8280-D746-8A06-B1D1FF948CF4}" type="datetimeFigureOut">
              <a:rPr lang="fr-FR" smtClean="0"/>
              <a:pPr/>
              <a:t>11/12/2017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F749-E80C-6645-9331-EE2A3E8EDA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9D15-8280-D746-8A06-B1D1FF948CF4}" type="datetimeFigureOut">
              <a:rPr lang="fr-FR" smtClean="0"/>
              <a:pPr/>
              <a:t>11/12/2017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F749-E80C-6645-9331-EE2A3E8EDA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9D15-8280-D746-8A06-B1D1FF948CF4}" type="datetimeFigureOut">
              <a:rPr lang="fr-FR" smtClean="0"/>
              <a:pPr/>
              <a:t>11/12/2017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F749-E80C-6645-9331-EE2A3E8EDA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39D15-8280-D746-8A06-B1D1FF948CF4}" type="datetimeFigureOut">
              <a:rPr lang="fr-FR" smtClean="0"/>
              <a:pPr/>
              <a:t>11/12/2017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2F749-E80C-6645-9331-EE2A3E8EDA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3154" y="1179221"/>
            <a:ext cx="6970592" cy="1470025"/>
          </a:xfrm>
        </p:spPr>
        <p:txBody>
          <a:bodyPr>
            <a:noAutofit/>
          </a:bodyPr>
          <a:lstStyle/>
          <a:p>
            <a:r>
              <a:rPr lang="fr-FR" sz="3000" dirty="0" smtClean="0">
                <a:latin typeface="Porto 400" panose="02000000000000000000" pitchFamily="2" charset="0"/>
              </a:rPr>
              <a:t>10 slides pour nous convaincre, allez à l’essentiel !</a:t>
            </a:r>
            <a:endParaRPr lang="fr-FR" sz="3000" dirty="0">
              <a:latin typeface="Porto 400" panose="02000000000000000000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3000" dirty="0" smtClean="0">
                <a:latin typeface="Museo 100" pitchFamily="50" charset="0"/>
              </a:rPr>
              <a:t>Nom du projet ou de l’entreprise</a:t>
            </a:r>
          </a:p>
          <a:p>
            <a:r>
              <a:rPr lang="fr-FR" sz="3000" dirty="0" smtClean="0">
                <a:latin typeface="Museo 100" pitchFamily="50" charset="0"/>
              </a:rPr>
              <a:t>Nom du contact</a:t>
            </a:r>
          </a:p>
          <a:p>
            <a:r>
              <a:rPr lang="fr-FR" sz="3000" dirty="0" smtClean="0">
                <a:latin typeface="Museo 100" pitchFamily="50" charset="0"/>
              </a:rPr>
              <a:t>Site web</a:t>
            </a:r>
            <a:endParaRPr lang="fr-FR" sz="3000" dirty="0">
              <a:latin typeface="Museo 100" pitchFamily="50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1" t="22190" r="11205" b="25259"/>
          <a:stretch/>
        </p:blipFill>
        <p:spPr>
          <a:xfrm>
            <a:off x="8021" y="5652884"/>
            <a:ext cx="900000" cy="22833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7" y="5652884"/>
            <a:ext cx="900000" cy="39160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400" y="5652884"/>
            <a:ext cx="900000" cy="29037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0" r="11159"/>
          <a:stretch/>
        </p:blipFill>
        <p:spPr>
          <a:xfrm>
            <a:off x="1634400" y="6044486"/>
            <a:ext cx="720000" cy="29308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21" y="5943262"/>
            <a:ext cx="432000" cy="380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  <a:latin typeface="Porto 400" panose="02000000000000000000" pitchFamily="2" charset="0"/>
                <a:cs typeface="Arial" charset="0"/>
              </a:rPr>
              <a:t>LE MARCHE</a:t>
            </a:r>
            <a:endParaRPr lang="fr-FR" dirty="0">
              <a:latin typeface="Porto 400" panose="02000000000000000000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36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52926"/>
            <a:ext cx="8229600" cy="5773237"/>
          </a:xfrm>
        </p:spPr>
        <p:txBody>
          <a:bodyPr/>
          <a:lstStyle/>
          <a:p>
            <a:pPr lvl="0"/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Quels sont les différents types de clients visés ? (Particuliers, entreprises, associations …)</a:t>
            </a:r>
          </a:p>
          <a:p>
            <a:pPr lvl="0"/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Indications sur la taille du marché si vous en avez ? (en unités, en CA)</a:t>
            </a:r>
          </a:p>
          <a:p>
            <a:pPr lvl="0"/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Quelles sont les entreprises concurrentes ? Quel est le chiffre d’affaires de ces entreprises concurrentes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975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  <a:latin typeface="Porto 400" panose="02000000000000000000" pitchFamily="2" charset="0"/>
                <a:cs typeface="Arial" charset="0"/>
              </a:rPr>
              <a:t>CREATION DE VALEUR</a:t>
            </a:r>
            <a:endParaRPr lang="fr-FR" dirty="0">
              <a:latin typeface="Porto 400" panose="02000000000000000000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59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52926"/>
            <a:ext cx="8229600" cy="5773237"/>
          </a:xfrm>
        </p:spPr>
        <p:txBody>
          <a:bodyPr/>
          <a:lstStyle/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Combien </a:t>
            </a:r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pensez-vous facturer votre offre (donner si possible une décomposition du prix de vente envisagé) </a:t>
            </a: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Quelles </a:t>
            </a:r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sont les retombées économiques envisagées : Chiffre d’affaires et emplois créés sur les 5 premières années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792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Porto 400" panose="02000000000000000000" pitchFamily="2" charset="0"/>
                <a:cs typeface="Arial" charset="0"/>
              </a:rPr>
              <a:t>CANDIDATER A MANUFACTURING FACTORY ?</a:t>
            </a:r>
            <a:endParaRPr lang="fr-FR" dirty="0">
              <a:latin typeface="Porto 400" panose="02000000000000000000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959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52926"/>
            <a:ext cx="8229600" cy="5773237"/>
          </a:xfrm>
        </p:spPr>
        <p:txBody>
          <a:bodyPr/>
          <a:lstStyle/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Quelles </a:t>
            </a:r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sont vos motivations à intégrer le programme </a:t>
            </a:r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de la </a:t>
            </a:r>
            <a:r>
              <a:rPr lang="fr-FR" sz="180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Manufacturing </a:t>
            </a:r>
            <a:r>
              <a:rPr lang="fr-FR" sz="1800" dirty="0" err="1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Factory</a:t>
            </a:r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 </a:t>
            </a: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Comment </a:t>
            </a:r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avez-vous entendu </a:t>
            </a: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parler </a:t>
            </a: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de la </a:t>
            </a:r>
            <a:r>
              <a:rPr lang="fr-FR" sz="1800" dirty="0" err="1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Manufacturing</a:t>
            </a: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 </a:t>
            </a:r>
            <a:r>
              <a:rPr lang="fr-FR" sz="1800" dirty="0" err="1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Factory</a:t>
            </a:r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036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FFFF"/>
                </a:solidFill>
              </a:rPr>
              <a:t>MERCI</a:t>
            </a:r>
            <a:endParaRPr lang="fr-FR" dirty="0">
              <a:solidFill>
                <a:srgbClr val="FFFFFF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-1" y="4629988"/>
            <a:ext cx="5454317" cy="848385"/>
            <a:chOff x="-1" y="3771741"/>
            <a:chExt cx="5454317" cy="848385"/>
          </a:xfrm>
        </p:grpSpPr>
        <p:sp>
          <p:nvSpPr>
            <p:cNvPr id="6" name="Rectangle 5"/>
            <p:cNvSpPr/>
            <p:nvPr/>
          </p:nvSpPr>
          <p:spPr>
            <a:xfrm>
              <a:off x="-1" y="3771741"/>
              <a:ext cx="5454317" cy="8483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6200" y="4032950"/>
              <a:ext cx="2160000" cy="32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1958" y="4032950"/>
              <a:ext cx="1440000" cy="32596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47" y="3987276"/>
              <a:ext cx="1440000" cy="41731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1"/>
                </a:solidFill>
                <a:latin typeface="Porto 400" panose="02000000000000000000" pitchFamily="2" charset="0"/>
                <a:cs typeface="Arial" charset="0"/>
              </a:rPr>
              <a:t>LA </a:t>
            </a:r>
            <a:r>
              <a:rPr lang="fr-FR" b="1" dirty="0" smtClean="0">
                <a:solidFill>
                  <a:schemeClr val="bg1"/>
                </a:solidFill>
                <a:latin typeface="Porto 400" panose="02000000000000000000" pitchFamily="2" charset="0"/>
                <a:cs typeface="Arial" charset="0"/>
              </a:rPr>
              <a:t>MISSION</a:t>
            </a:r>
            <a:br>
              <a:rPr lang="fr-FR" b="1" dirty="0" smtClean="0">
                <a:solidFill>
                  <a:schemeClr val="bg1"/>
                </a:solidFill>
                <a:latin typeface="Porto 400" panose="02000000000000000000" pitchFamily="2" charset="0"/>
                <a:cs typeface="Arial" charset="0"/>
              </a:rPr>
            </a:br>
            <a:r>
              <a:rPr lang="fr-FR" b="1" dirty="0" smtClean="0">
                <a:solidFill>
                  <a:schemeClr val="bg1"/>
                </a:solidFill>
                <a:latin typeface="Porto 400" panose="02000000000000000000" pitchFamily="2" charset="0"/>
                <a:cs typeface="Arial" charset="0"/>
              </a:rPr>
              <a:t>L’AMBITION</a:t>
            </a:r>
            <a:endParaRPr lang="fr-FR" dirty="0">
              <a:latin typeface="Porto 400" panose="02000000000000000000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52926"/>
            <a:ext cx="8229600" cy="5773237"/>
          </a:xfrm>
        </p:spPr>
        <p:txBody>
          <a:bodyPr/>
          <a:lstStyle/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Quelle </a:t>
            </a:r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est la mission de votre (future) entreprise </a:t>
            </a: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?</a:t>
            </a: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Quelle </a:t>
            </a:r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est l’ambition à terme de votre projet ? Dans 5 ans, comment voyez-vous votre entreprise ?</a:t>
            </a:r>
          </a:p>
          <a:p>
            <a:pPr marL="0" indent="0"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  <a:latin typeface="Porto 400" panose="02000000000000000000" pitchFamily="2" charset="0"/>
                <a:cs typeface="Arial" charset="0"/>
              </a:rPr>
              <a:t>Le constat</a:t>
            </a:r>
            <a:br>
              <a:rPr lang="fr-FR" b="1" dirty="0" smtClean="0">
                <a:solidFill>
                  <a:schemeClr val="bg1"/>
                </a:solidFill>
                <a:latin typeface="Porto 400" panose="02000000000000000000" pitchFamily="2" charset="0"/>
                <a:cs typeface="Arial" charset="0"/>
              </a:rPr>
            </a:br>
            <a:r>
              <a:rPr lang="fr-FR" b="1" dirty="0" smtClean="0">
                <a:solidFill>
                  <a:schemeClr val="bg1"/>
                </a:solidFill>
                <a:latin typeface="Porto 400" panose="02000000000000000000" pitchFamily="2" charset="0"/>
                <a:cs typeface="Arial" charset="0"/>
              </a:rPr>
              <a:t>le besoin</a:t>
            </a:r>
            <a:endParaRPr lang="fr-FR" dirty="0">
              <a:latin typeface="Porto 400" panose="02000000000000000000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010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52926"/>
            <a:ext cx="8229600" cy="5773237"/>
          </a:xfrm>
        </p:spPr>
        <p:txBody>
          <a:bodyPr/>
          <a:lstStyle/>
          <a:p>
            <a:pPr lvl="0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Quels sont les futurs utilisateurs de votre solution ?</a:t>
            </a:r>
          </a:p>
          <a:p>
            <a:pPr lvl="0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En quoi répond-elle à leur problématique actuelle ?</a:t>
            </a:r>
          </a:p>
          <a:p>
            <a:pPr lvl="0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Concurrence : décrivez les solutions existantes et expliquez en quoi elles ne répondent que partiellement aux problèmes ou besoins des clients</a:t>
            </a: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191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  <a:latin typeface="Porto 400" panose="02000000000000000000" pitchFamily="2" charset="0"/>
                <a:cs typeface="Arial" charset="0"/>
              </a:rPr>
              <a:t>La solution</a:t>
            </a:r>
            <a:endParaRPr lang="fr-FR" dirty="0">
              <a:latin typeface="Porto 400" panose="02000000000000000000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70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52926"/>
            <a:ext cx="8229600" cy="5773237"/>
          </a:xfrm>
        </p:spPr>
        <p:txBody>
          <a:bodyPr/>
          <a:lstStyle/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Décrire </a:t>
            </a:r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votre innovation ou votre solution, ce qu’elle a d’unique et de </a:t>
            </a: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nouveau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Décrivez </a:t>
            </a:r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le stade d’avancement actuel du développement de votre innovation ou de votre solution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703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  <a:latin typeface="Porto 400" panose="02000000000000000000" pitchFamily="2" charset="0"/>
                <a:cs typeface="Arial" charset="0"/>
              </a:rPr>
              <a:t>L’EQUIPE</a:t>
            </a:r>
            <a:endParaRPr lang="fr-FR" dirty="0">
              <a:latin typeface="Porto 400" panose="02000000000000000000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05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52926"/>
            <a:ext cx="8229600" cy="5773237"/>
          </a:xfrm>
        </p:spPr>
        <p:txBody>
          <a:bodyPr/>
          <a:lstStyle/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Présentez-vous </a:t>
            </a:r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! Quelles ont été vos précédentes fonctions </a:t>
            </a: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Indiquez </a:t>
            </a:r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la composition de l’équipe ? Quelles sont les compétences et rôle de chacun </a:t>
            </a: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Niveau </a:t>
            </a:r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d’avancement de votre projet ? Avez-vous déjà créé votre entreprise? Avez-vous des premiers clients ? Avez-vous déjà obtenu des aides ou financements extérieurs </a:t>
            </a: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Apports </a:t>
            </a:r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financiers des fondateurs et répartition du capital entre les associés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973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274</Words>
  <Application>Microsoft Office PowerPoint</Application>
  <PresentationFormat>Affichage à l'écran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10 slides pour nous convaincre, allez à l’essentiel !</vt:lpstr>
      <vt:lpstr>LA MISSION L’AMBITION</vt:lpstr>
      <vt:lpstr>Présentation PowerPoint</vt:lpstr>
      <vt:lpstr>Le constat le besoin</vt:lpstr>
      <vt:lpstr>Présentation PowerPoint</vt:lpstr>
      <vt:lpstr>La solution</vt:lpstr>
      <vt:lpstr>Présentation PowerPoint</vt:lpstr>
      <vt:lpstr>L’EQUIPE</vt:lpstr>
      <vt:lpstr>Présentation PowerPoint</vt:lpstr>
      <vt:lpstr>LE MARCHE</vt:lpstr>
      <vt:lpstr>Présentation PowerPoint</vt:lpstr>
      <vt:lpstr>CREATION DE VALEUR</vt:lpstr>
      <vt:lpstr>Présentation PowerPoint</vt:lpstr>
      <vt:lpstr>CANDIDATER A MANUFACTURING FACTORY ?</vt:lpstr>
      <vt:lpstr>Présentation PowerPoint</vt:lpstr>
      <vt:lpstr>MERCI</vt:lpstr>
    </vt:vector>
  </TitlesOfParts>
  <Company>Agence Seize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Marlène Balineau</dc:creator>
  <cp:lastModifiedBy>Delphine Corbin</cp:lastModifiedBy>
  <cp:revision>12</cp:revision>
  <dcterms:created xsi:type="dcterms:W3CDTF">2017-11-24T13:51:15Z</dcterms:created>
  <dcterms:modified xsi:type="dcterms:W3CDTF">2017-12-11T13:45:46Z</dcterms:modified>
</cp:coreProperties>
</file>