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0"/>
  </p:handoutMasterIdLst>
  <p:sldIdLst>
    <p:sldId id="257" r:id="rId2"/>
    <p:sldId id="265" r:id="rId3"/>
    <p:sldId id="259" r:id="rId4"/>
    <p:sldId id="260" r:id="rId5"/>
    <p:sldId id="263" r:id="rId6"/>
    <p:sldId id="261" r:id="rId7"/>
    <p:sldId id="262" r:id="rId8"/>
    <p:sldId id="264" r:id="rId9"/>
  </p:sldIdLst>
  <p:sldSz cx="9144000" cy="6858000" type="screen4x3"/>
  <p:notesSz cx="6669088" cy="99266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6984"/>
    <a:srgbClr val="FFB400"/>
    <a:srgbClr val="8CB537"/>
    <a:srgbClr val="429B45"/>
    <a:srgbClr val="60341F"/>
    <a:srgbClr val="80260D"/>
    <a:srgbClr val="3961A1"/>
    <a:srgbClr val="7E9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57" autoAdjust="0"/>
  </p:normalViewPr>
  <p:slideViewPr>
    <p:cSldViewPr snapToGrid="0" snapToObjects="1"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25A80A-37A3-4EB4-A425-46A79F9F7312}" type="datetimeFigureOut">
              <a:rPr lang="fr-FR"/>
              <a:pPr>
                <a:defRPr/>
              </a:pPr>
              <a:t>11/05/2017</a:t>
            </a:fld>
            <a:endParaRPr lang="fr-FR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D29DA9-54A8-484D-994E-F09325E463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009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31770" y="87086"/>
            <a:ext cx="5210629" cy="885372"/>
          </a:xfrm>
        </p:spPr>
        <p:txBody>
          <a:bodyPr>
            <a:noAutofit/>
          </a:bodyPr>
          <a:lstStyle>
            <a:lvl1pPr algn="l">
              <a:defRPr sz="2000" b="1" cap="all" spc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465138" y="1444171"/>
            <a:ext cx="8213725" cy="4971143"/>
          </a:xfrm>
          <a:noFill/>
        </p:spPr>
        <p:txBody>
          <a:bodyPr>
            <a:normAutofit/>
          </a:bodyPr>
          <a:lstStyle>
            <a:lvl1pPr marL="180975" indent="-180975">
              <a:lnSpc>
                <a:spcPts val="2700"/>
              </a:lnSpc>
              <a:defRPr sz="1600" b="1" cap="all" spc="20" baseline="0">
                <a:solidFill>
                  <a:srgbClr val="3D6984"/>
                </a:solidFill>
                <a:latin typeface="Arial" pitchFamily="34" charset="0"/>
                <a:cs typeface="Arial" pitchFamily="34" charset="0"/>
              </a:defRPr>
            </a:lvl1pPr>
            <a:lvl2pPr marL="180975" indent="-180975">
              <a:defRPr sz="2400" b="1" cap="all" spc="20" baseline="0">
                <a:solidFill>
                  <a:srgbClr val="3961A1"/>
                </a:solidFill>
              </a:defRPr>
            </a:lvl2pPr>
            <a:lvl3pPr marL="180975" indent="-180975">
              <a:defRPr sz="2000" b="1" cap="all" spc="20" baseline="0">
                <a:solidFill>
                  <a:srgbClr val="3961A1"/>
                </a:solidFill>
              </a:defRPr>
            </a:lvl3pPr>
            <a:lvl4pPr marL="180975" indent="-180975">
              <a:defRPr sz="1800" b="1" cap="all" spc="20" baseline="0">
                <a:solidFill>
                  <a:srgbClr val="3961A1"/>
                </a:solidFill>
              </a:defRPr>
            </a:lvl4pPr>
            <a:lvl5pPr marL="180975" indent="-180975">
              <a:defRPr sz="1800" b="1" cap="all" spc="20" baseline="0">
                <a:solidFill>
                  <a:srgbClr val="3961A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E7190-CB8A-47C9-A501-CB4F6889B3B5}" type="datetimeFigureOut">
              <a:rPr lang="fr-FR"/>
              <a:pPr>
                <a:defRPr/>
              </a:pPr>
              <a:t>11/05/2017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B5EC8-C997-4473-A9A1-B405FA89A2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36B6F2-8A0F-4E90-B7E1-5E40EC8C50A6}" type="datetimeFigureOut">
              <a:rPr lang="fr-FR"/>
              <a:pPr>
                <a:defRPr/>
              </a:pPr>
              <a:t>11/05/2017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B96D30-1217-4334-8A3D-DBCAE9AAB0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re 1"/>
          <p:cNvSpPr>
            <a:spLocks noGrp="1"/>
          </p:cNvSpPr>
          <p:nvPr>
            <p:ph type="title" idx="4294967295"/>
          </p:nvPr>
        </p:nvSpPr>
        <p:spPr>
          <a:xfrm>
            <a:off x="3832225" y="87313"/>
            <a:ext cx="5210175" cy="885825"/>
          </a:xfrm>
        </p:spPr>
        <p:txBody>
          <a:bodyPr/>
          <a:lstStyle/>
          <a:p>
            <a:pPr algn="l" eaLnBrk="1" hangingPunct="1"/>
            <a:r>
              <a:rPr lang="fr-FR" sz="2000" b="1" smtClean="0">
                <a:solidFill>
                  <a:schemeClr val="bg1"/>
                </a:solidFill>
                <a:latin typeface="Arial" charset="0"/>
                <a:cs typeface="Arial" charset="0"/>
              </a:rPr>
              <a:t>LE BESOIN</a:t>
            </a:r>
          </a:p>
        </p:txBody>
      </p:sp>
      <p:sp>
        <p:nvSpPr>
          <p:cNvPr id="5125" name="Espace réservé du contenu 2"/>
          <p:cNvSpPr>
            <a:spLocks/>
          </p:cNvSpPr>
          <p:nvPr/>
        </p:nvSpPr>
        <p:spPr bwMode="auto">
          <a:xfrm>
            <a:off x="1064419" y="1901086"/>
            <a:ext cx="7015162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fr-FR" sz="2800" b="1" i="1" dirty="0">
                <a:solidFill>
                  <a:srgbClr val="3D6984"/>
                </a:solidFill>
                <a:cs typeface="Arial" charset="0"/>
              </a:rPr>
              <a:t>&lt; Nom du projet ou de l’entreprise &gt;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fr-FR" sz="2400" b="1" i="1" dirty="0">
                <a:solidFill>
                  <a:srgbClr val="3D6984"/>
                </a:solidFill>
                <a:cs typeface="Arial" charset="0"/>
              </a:rPr>
              <a:t>&lt; Nom du contact &gt;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fr-FR" sz="2400" b="1" i="1" dirty="0">
                <a:solidFill>
                  <a:srgbClr val="3D6984"/>
                </a:solidFill>
                <a:cs typeface="Arial" charset="0"/>
              </a:rPr>
              <a:t>&lt; Site web </a:t>
            </a:r>
            <a:r>
              <a:rPr lang="fr-FR" sz="2400" b="1" i="1" dirty="0" smtClean="0">
                <a:solidFill>
                  <a:srgbClr val="3D6984"/>
                </a:solidFill>
                <a:cs typeface="Arial" charset="0"/>
              </a:rPr>
              <a:t>&gt;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fr-FR" sz="2400" b="1" i="1" dirty="0" smtClean="0">
              <a:solidFill>
                <a:srgbClr val="3D6984"/>
              </a:solidFill>
              <a:cs typeface="Arial" charset="0"/>
            </a:endParaRPr>
          </a:p>
        </p:txBody>
      </p:sp>
      <p:pic>
        <p:nvPicPr>
          <p:cNvPr id="5126" name="Picture 15" descr="Image1 Eco-innovation factory"/>
          <p:cNvPicPr>
            <a:picLocks noChangeAspect="1" noChangeArrowheads="1"/>
          </p:cNvPicPr>
          <p:nvPr/>
        </p:nvPicPr>
        <p:blipFill rotWithShape="1">
          <a:blip r:embed="rId2"/>
          <a:srcRect t="14489" b="6619"/>
          <a:stretch/>
        </p:blipFill>
        <p:spPr bwMode="auto">
          <a:xfrm>
            <a:off x="86035" y="0"/>
            <a:ext cx="3479095" cy="182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ZoneTexte 12"/>
          <p:cNvSpPr txBox="1">
            <a:spLocks noChangeArrowheads="1"/>
          </p:cNvSpPr>
          <p:nvPr/>
        </p:nvSpPr>
        <p:spPr bwMode="auto">
          <a:xfrm>
            <a:off x="1259681" y="3277448"/>
            <a:ext cx="6624637" cy="396875"/>
          </a:xfrm>
          <a:prstGeom prst="rect">
            <a:avLst/>
          </a:prstGeom>
          <a:solidFill>
            <a:srgbClr val="8CB53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fr-FR" sz="2000" b="1" dirty="0">
                <a:solidFill>
                  <a:schemeClr val="bg1"/>
                </a:solidFill>
                <a:latin typeface="Helvetica" pitchFamily="34" charset="0"/>
              </a:rPr>
              <a:t>5 min pour nous convaincre, allez à l’essentiel !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563" y="230950"/>
            <a:ext cx="1023129" cy="14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3728038" y="501650"/>
            <a:ext cx="1616075" cy="904875"/>
            <a:chOff x="6435725" y="1228725"/>
            <a:chExt cx="1616075" cy="904875"/>
          </a:xfrm>
        </p:grpSpPr>
        <p:pic>
          <p:nvPicPr>
            <p:cNvPr id="5123" name="Picture 11" descr="bulle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35725" y="1228725"/>
              <a:ext cx="161607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4" name="Text Box 13"/>
            <p:cNvSpPr txBox="1">
              <a:spLocks noChangeArrowheads="1"/>
            </p:cNvSpPr>
            <p:nvPr/>
          </p:nvSpPr>
          <p:spPr bwMode="auto">
            <a:xfrm>
              <a:off x="6567782" y="1442037"/>
              <a:ext cx="12827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fr-FR" b="1" dirty="0">
                  <a:solidFill>
                    <a:schemeClr val="bg1"/>
                  </a:solidFill>
                </a:rPr>
                <a:t>Saison 5</a:t>
              </a: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0" r="22575"/>
          <a:stretch/>
        </p:blipFill>
        <p:spPr bwMode="auto">
          <a:xfrm>
            <a:off x="0" y="4065887"/>
            <a:ext cx="9144000" cy="280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455" y="5575379"/>
            <a:ext cx="1941890" cy="38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 descr="Afficher l'image d'orig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375" y="4218287"/>
            <a:ext cx="1492203" cy="64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9" r="12898"/>
          <a:stretch/>
        </p:blipFill>
        <p:spPr bwMode="auto">
          <a:xfrm>
            <a:off x="2777125" y="6217358"/>
            <a:ext cx="950913" cy="40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28" y="6022018"/>
            <a:ext cx="37270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Avec le soutien financier de : 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028" y="4128143"/>
            <a:ext cx="3363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En partenariat avec : 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644231" y="6268239"/>
            <a:ext cx="1901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Un évènement : </a:t>
            </a:r>
            <a:endParaRPr lang="fr-FR" sz="12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922" y="5619196"/>
            <a:ext cx="1547760" cy="34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400" y="4218287"/>
            <a:ext cx="1942651" cy="83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558" y="6217358"/>
            <a:ext cx="722489" cy="46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476" y="4128143"/>
            <a:ext cx="829649" cy="121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re 1"/>
          <p:cNvSpPr>
            <a:spLocks noGrp="1"/>
          </p:cNvSpPr>
          <p:nvPr>
            <p:ph type="title" idx="4294967295"/>
          </p:nvPr>
        </p:nvSpPr>
        <p:spPr>
          <a:xfrm>
            <a:off x="4515559" y="94727"/>
            <a:ext cx="3536241" cy="885825"/>
          </a:xfrm>
        </p:spPr>
        <p:txBody>
          <a:bodyPr/>
          <a:lstStyle/>
          <a:p>
            <a:pPr algn="l" eaLnBrk="1" hangingPunct="1"/>
            <a:r>
              <a:rPr lang="fr-FR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LA MISSION, L’AMBITION</a:t>
            </a:r>
          </a:p>
        </p:txBody>
      </p:sp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1671638" y="1406525"/>
            <a:ext cx="4624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6148" name="Text Box 13"/>
          <p:cNvSpPr txBox="1">
            <a:spLocks noChangeArrowheads="1"/>
          </p:cNvSpPr>
          <p:nvPr/>
        </p:nvSpPr>
        <p:spPr bwMode="auto">
          <a:xfrm>
            <a:off x="6611938" y="1406525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6149" name="Espace réservé du contenu 2"/>
          <p:cNvSpPr>
            <a:spLocks/>
          </p:cNvSpPr>
          <p:nvPr/>
        </p:nvSpPr>
        <p:spPr bwMode="auto">
          <a:xfrm>
            <a:off x="870013" y="1864311"/>
            <a:ext cx="7483874" cy="446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"/>
            </a:pPr>
            <a:r>
              <a:rPr lang="fr-FR" sz="2000" dirty="0">
                <a:solidFill>
                  <a:srgbClr val="3D6984"/>
                </a:solidFill>
                <a:cs typeface="Arial" charset="0"/>
              </a:rPr>
              <a:t>Quelle est la mission de votre (future) entreprise ?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"/>
            </a:pPr>
            <a:r>
              <a:rPr lang="fr-FR" sz="2000" dirty="0">
                <a:solidFill>
                  <a:srgbClr val="3D6984"/>
                </a:solidFill>
                <a:cs typeface="Arial" charset="0"/>
              </a:rPr>
              <a:t>Quelle est l’ambition à terme de votre projet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? Dans 5 ans, comment voyez-vous votre entreprise ?</a:t>
            </a:r>
            <a:endParaRPr lang="fr-FR" sz="2000" dirty="0">
              <a:solidFill>
                <a:srgbClr val="3D6984"/>
              </a:solidFill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SzPct val="90000"/>
              <a:buFont typeface="Wingdings" pitchFamily="2" charset="2"/>
              <a:buChar char="§"/>
            </a:pPr>
            <a:endParaRPr lang="fr-FR" sz="2800" b="1" dirty="0">
              <a:solidFill>
                <a:srgbClr val="3D6984"/>
              </a:solidFill>
              <a:cs typeface="Arial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6737812" y="714962"/>
            <a:ext cx="1616075" cy="904875"/>
            <a:chOff x="6435725" y="1228725"/>
            <a:chExt cx="1616075" cy="904875"/>
          </a:xfrm>
        </p:grpSpPr>
        <p:pic>
          <p:nvPicPr>
            <p:cNvPr id="11" name="Picture 11" descr="bulle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35725" y="1228725"/>
              <a:ext cx="161607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6567782" y="1442037"/>
              <a:ext cx="12827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fr-FR" b="1" dirty="0">
                  <a:solidFill>
                    <a:schemeClr val="bg1"/>
                  </a:solidFill>
                </a:rPr>
                <a:t>Saison 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re 1"/>
          <p:cNvSpPr>
            <a:spLocks noGrp="1"/>
          </p:cNvSpPr>
          <p:nvPr>
            <p:ph type="title" idx="4294967295"/>
          </p:nvPr>
        </p:nvSpPr>
        <p:spPr>
          <a:xfrm>
            <a:off x="4492394" y="87313"/>
            <a:ext cx="3607262" cy="885825"/>
          </a:xfrm>
        </p:spPr>
        <p:txBody>
          <a:bodyPr/>
          <a:lstStyle/>
          <a:p>
            <a:pPr algn="l" eaLnBrk="1" hangingPunct="1"/>
            <a:r>
              <a:rPr lang="fr-FR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LE CONSTAT, LE BESOIN</a:t>
            </a:r>
          </a:p>
        </p:txBody>
      </p:sp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1671638" y="1406525"/>
            <a:ext cx="4624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7172" name="Text Box 13"/>
          <p:cNvSpPr txBox="1">
            <a:spLocks noChangeArrowheads="1"/>
          </p:cNvSpPr>
          <p:nvPr/>
        </p:nvSpPr>
        <p:spPr bwMode="auto">
          <a:xfrm>
            <a:off x="6611938" y="1406525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 dirty="0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7173" name="Espace réservé du contenu 2"/>
          <p:cNvSpPr>
            <a:spLocks/>
          </p:cNvSpPr>
          <p:nvPr/>
        </p:nvSpPr>
        <p:spPr bwMode="auto">
          <a:xfrm>
            <a:off x="1041400" y="1773239"/>
            <a:ext cx="7250344" cy="476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"/>
            </a:pP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Qui sont les clients qui utiliseraient votre solution ? Quelle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est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leur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problématique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actuelle qui les amènerait à utiliser votre solution ?</a:t>
            </a:r>
            <a:endParaRPr lang="fr-FR" sz="2000" dirty="0">
              <a:solidFill>
                <a:srgbClr val="3D6984"/>
              </a:solidFill>
              <a:cs typeface="Arial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"/>
            </a:pP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Concurrence : décrivez en quoi les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solutions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actuelles ne répondent pas complètement aux besoins des clients</a:t>
            </a:r>
            <a:endParaRPr lang="fr-FR" sz="2000" dirty="0">
              <a:solidFill>
                <a:srgbClr val="3D6984"/>
              </a:solidFill>
              <a:cs typeface="Arial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6737812" y="714962"/>
            <a:ext cx="1616075" cy="904875"/>
            <a:chOff x="6435725" y="1228725"/>
            <a:chExt cx="1616075" cy="904875"/>
          </a:xfrm>
        </p:grpSpPr>
        <p:pic>
          <p:nvPicPr>
            <p:cNvPr id="11" name="Picture 11" descr="bulle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35725" y="1228725"/>
              <a:ext cx="161607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6567782" y="1442037"/>
              <a:ext cx="12827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fr-FR" b="1" dirty="0">
                  <a:solidFill>
                    <a:schemeClr val="bg1"/>
                  </a:solidFill>
                </a:rPr>
                <a:t>Saison </a:t>
              </a:r>
              <a:r>
                <a:rPr lang="fr-FR" b="1" dirty="0" smtClean="0">
                  <a:solidFill>
                    <a:schemeClr val="bg1"/>
                  </a:solidFill>
                </a:rPr>
                <a:t>5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re 1"/>
          <p:cNvSpPr>
            <a:spLocks noGrp="1"/>
          </p:cNvSpPr>
          <p:nvPr>
            <p:ph type="title" idx="4294967295"/>
          </p:nvPr>
        </p:nvSpPr>
        <p:spPr>
          <a:xfrm>
            <a:off x="5114925" y="94727"/>
            <a:ext cx="2779713" cy="885825"/>
          </a:xfrm>
        </p:spPr>
        <p:txBody>
          <a:bodyPr/>
          <a:lstStyle/>
          <a:p>
            <a:pPr algn="l" eaLnBrk="1" hangingPunct="1"/>
            <a:r>
              <a:rPr lang="fr-FR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LA SOLUTION</a:t>
            </a:r>
          </a:p>
        </p:txBody>
      </p:sp>
      <p:sp>
        <p:nvSpPr>
          <p:cNvPr id="8194" name="Text Box 9"/>
          <p:cNvSpPr txBox="1">
            <a:spLocks noChangeArrowheads="1"/>
          </p:cNvSpPr>
          <p:nvPr/>
        </p:nvSpPr>
        <p:spPr bwMode="auto">
          <a:xfrm>
            <a:off x="1671638" y="1406525"/>
            <a:ext cx="4624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8196" name="Text Box 13"/>
          <p:cNvSpPr txBox="1">
            <a:spLocks noChangeArrowheads="1"/>
          </p:cNvSpPr>
          <p:nvPr/>
        </p:nvSpPr>
        <p:spPr bwMode="auto">
          <a:xfrm>
            <a:off x="6611938" y="1406525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8197" name="Espace réservé du contenu 2"/>
          <p:cNvSpPr>
            <a:spLocks/>
          </p:cNvSpPr>
          <p:nvPr/>
        </p:nvSpPr>
        <p:spPr bwMode="auto">
          <a:xfrm>
            <a:off x="1041400" y="1773238"/>
            <a:ext cx="7303610" cy="452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>
                <a:solidFill>
                  <a:srgbClr val="3D6984"/>
                </a:solidFill>
                <a:cs typeface="Arial" charset="0"/>
              </a:rPr>
              <a:t>Décrire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votre innovation ou votre solution, ce qu’elle a d’unique et de nouveau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Décrivez le stade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d’avancement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actuel du développement de votre innovation ou de votre solution</a:t>
            </a:r>
            <a:endParaRPr lang="fr-FR" sz="2000" dirty="0">
              <a:solidFill>
                <a:srgbClr val="3D6984"/>
              </a:solidFill>
              <a:cs typeface="Arial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6737812" y="714962"/>
            <a:ext cx="1616075" cy="904875"/>
            <a:chOff x="6435725" y="1228725"/>
            <a:chExt cx="1616075" cy="904875"/>
          </a:xfrm>
        </p:grpSpPr>
        <p:pic>
          <p:nvPicPr>
            <p:cNvPr id="11" name="Picture 11" descr="bulle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35725" y="1228725"/>
              <a:ext cx="161607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6567782" y="1442037"/>
              <a:ext cx="12827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fr-FR" b="1" dirty="0">
                  <a:solidFill>
                    <a:schemeClr val="bg1"/>
                  </a:solidFill>
                </a:rPr>
                <a:t>Saison </a:t>
              </a:r>
              <a:r>
                <a:rPr lang="fr-FR" b="1" dirty="0" smtClean="0">
                  <a:solidFill>
                    <a:schemeClr val="bg1"/>
                  </a:solidFill>
                </a:rPr>
                <a:t>5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re 1"/>
          <p:cNvSpPr>
            <a:spLocks noGrp="1"/>
          </p:cNvSpPr>
          <p:nvPr>
            <p:ph type="title" idx="4294967295"/>
          </p:nvPr>
        </p:nvSpPr>
        <p:spPr>
          <a:xfrm>
            <a:off x="5563141" y="112482"/>
            <a:ext cx="2009282" cy="885825"/>
          </a:xfrm>
        </p:spPr>
        <p:txBody>
          <a:bodyPr/>
          <a:lstStyle/>
          <a:p>
            <a:pPr algn="l" eaLnBrk="1" hangingPunct="1"/>
            <a:r>
              <a:rPr lang="fr-FR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L’EQUIPE</a:t>
            </a:r>
          </a:p>
        </p:txBody>
      </p:sp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1671638" y="1406525"/>
            <a:ext cx="4624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9220" name="Text Box 13"/>
          <p:cNvSpPr txBox="1">
            <a:spLocks noChangeArrowheads="1"/>
          </p:cNvSpPr>
          <p:nvPr/>
        </p:nvSpPr>
        <p:spPr bwMode="auto">
          <a:xfrm>
            <a:off x="6611938" y="1406525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9221" name="Espace réservé du contenu 2"/>
          <p:cNvSpPr>
            <a:spLocks/>
          </p:cNvSpPr>
          <p:nvPr/>
        </p:nvSpPr>
        <p:spPr bwMode="auto">
          <a:xfrm>
            <a:off x="1041400" y="1773238"/>
            <a:ext cx="70104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Présentez-vous ! Quelles ont été vos précédentes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fonctions ?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Indiquez la composition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de l’équipe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? Quelles sont les compétences et rôle de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chacun ?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Niveau d’avancement de votre projet ? Avez-vous déjà créé votre entreprise? Avez-vous des premiers clients ? Avez-vous déjà obtenu des aides ou financements extérieurs ?</a:t>
            </a:r>
            <a:endParaRPr lang="fr-FR" sz="2000" dirty="0">
              <a:solidFill>
                <a:srgbClr val="3D6984"/>
              </a:solidFill>
              <a:cs typeface="Arial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>
                <a:solidFill>
                  <a:srgbClr val="3D6984"/>
                </a:solidFill>
                <a:cs typeface="Arial" charset="0"/>
              </a:rPr>
              <a:t>Apports financiers des fondateurs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et répartition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du capital entre les associés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?</a:t>
            </a:r>
            <a:endParaRPr lang="fr-FR" sz="2000" dirty="0">
              <a:solidFill>
                <a:srgbClr val="3D6984"/>
              </a:solidFill>
              <a:cs typeface="Arial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6737812" y="714962"/>
            <a:ext cx="1616075" cy="904875"/>
            <a:chOff x="6435725" y="1228725"/>
            <a:chExt cx="1616075" cy="904875"/>
          </a:xfrm>
        </p:grpSpPr>
        <p:pic>
          <p:nvPicPr>
            <p:cNvPr id="11" name="Picture 11" descr="bulle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35725" y="1228725"/>
              <a:ext cx="161607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6567782" y="1442037"/>
              <a:ext cx="12827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fr-FR" b="1" dirty="0">
                  <a:solidFill>
                    <a:schemeClr val="bg1"/>
                  </a:solidFill>
                </a:rPr>
                <a:t>Saison </a:t>
              </a:r>
              <a:r>
                <a:rPr lang="fr-FR" b="1" dirty="0" smtClean="0">
                  <a:solidFill>
                    <a:schemeClr val="bg1"/>
                  </a:solidFill>
                </a:rPr>
                <a:t>5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re 1"/>
          <p:cNvSpPr>
            <a:spLocks noGrp="1"/>
          </p:cNvSpPr>
          <p:nvPr>
            <p:ph type="title" idx="4294967295"/>
          </p:nvPr>
        </p:nvSpPr>
        <p:spPr>
          <a:xfrm>
            <a:off x="5297919" y="87313"/>
            <a:ext cx="2275612" cy="885825"/>
          </a:xfrm>
        </p:spPr>
        <p:txBody>
          <a:bodyPr/>
          <a:lstStyle/>
          <a:p>
            <a:pPr algn="l" eaLnBrk="1" hangingPunct="1"/>
            <a:r>
              <a:rPr lang="fr-FR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LE MARCHE</a:t>
            </a:r>
          </a:p>
        </p:txBody>
      </p:sp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1671638" y="1406525"/>
            <a:ext cx="4624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10244" name="Text Box 13"/>
          <p:cNvSpPr txBox="1">
            <a:spLocks noChangeArrowheads="1"/>
          </p:cNvSpPr>
          <p:nvPr/>
        </p:nvSpPr>
        <p:spPr bwMode="auto">
          <a:xfrm>
            <a:off x="6611938" y="1406525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10245" name="Espace réservé du contenu 2"/>
          <p:cNvSpPr>
            <a:spLocks/>
          </p:cNvSpPr>
          <p:nvPr/>
        </p:nvSpPr>
        <p:spPr bwMode="auto">
          <a:xfrm>
            <a:off x="1041399" y="1890945"/>
            <a:ext cx="7223711" cy="453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Quels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sont les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différents types de clients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visés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?</a:t>
            </a:r>
            <a:endParaRPr lang="fr-FR" sz="2000" dirty="0">
              <a:solidFill>
                <a:srgbClr val="3D6984"/>
              </a:solidFill>
              <a:cs typeface="Arial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Indications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sur la taille du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marché si vous en avez ?</a:t>
            </a:r>
            <a:endParaRPr lang="fr-FR" sz="2000" dirty="0">
              <a:solidFill>
                <a:srgbClr val="3D6984"/>
              </a:solidFill>
              <a:cs typeface="Arial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Quelles sont les entreprises concurrentes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?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Quel est le chiffre d’affaires de ces entreprises concurrentes ?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6737812" y="714962"/>
            <a:ext cx="1616075" cy="904875"/>
            <a:chOff x="6435725" y="1228725"/>
            <a:chExt cx="1616075" cy="904875"/>
          </a:xfrm>
        </p:grpSpPr>
        <p:pic>
          <p:nvPicPr>
            <p:cNvPr id="11" name="Picture 11" descr="bulle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35725" y="1228725"/>
              <a:ext cx="161607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6567782" y="1442037"/>
              <a:ext cx="12827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fr-FR" b="1" dirty="0">
                  <a:solidFill>
                    <a:schemeClr val="bg1"/>
                  </a:solidFill>
                </a:rPr>
                <a:t>Saison </a:t>
              </a:r>
              <a:r>
                <a:rPr lang="fr-FR" b="1" dirty="0" smtClean="0">
                  <a:solidFill>
                    <a:schemeClr val="bg1"/>
                  </a:solidFill>
                </a:rPr>
                <a:t>5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re 1"/>
          <p:cNvSpPr>
            <a:spLocks noGrp="1"/>
          </p:cNvSpPr>
          <p:nvPr>
            <p:ph type="title" idx="4294967295"/>
          </p:nvPr>
        </p:nvSpPr>
        <p:spPr>
          <a:xfrm>
            <a:off x="4749552" y="87313"/>
            <a:ext cx="4292847" cy="885825"/>
          </a:xfrm>
        </p:spPr>
        <p:txBody>
          <a:bodyPr/>
          <a:lstStyle/>
          <a:p>
            <a:pPr algn="l" eaLnBrk="1" hangingPunct="1"/>
            <a:r>
              <a:rPr lang="fr-FR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CREATION DE VALEUR</a:t>
            </a:r>
          </a:p>
        </p:txBody>
      </p:sp>
      <p:sp>
        <p:nvSpPr>
          <p:cNvPr id="11266" name="Text Box 9"/>
          <p:cNvSpPr txBox="1">
            <a:spLocks noChangeArrowheads="1"/>
          </p:cNvSpPr>
          <p:nvPr/>
        </p:nvSpPr>
        <p:spPr bwMode="auto">
          <a:xfrm>
            <a:off x="1671638" y="1406525"/>
            <a:ext cx="4624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11268" name="Text Box 13"/>
          <p:cNvSpPr txBox="1">
            <a:spLocks noChangeArrowheads="1"/>
          </p:cNvSpPr>
          <p:nvPr/>
        </p:nvSpPr>
        <p:spPr bwMode="auto">
          <a:xfrm>
            <a:off x="6611938" y="1406525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11269" name="Espace réservé du contenu 2"/>
          <p:cNvSpPr>
            <a:spLocks/>
          </p:cNvSpPr>
          <p:nvPr/>
        </p:nvSpPr>
        <p:spPr bwMode="auto">
          <a:xfrm>
            <a:off x="1041399" y="1773238"/>
            <a:ext cx="7223711" cy="458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Combien pensez-vous facturer votre offre (donner si possible une décomposition du prix de vente envisagé) ?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Quelles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sont les retombées économiques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envisagées : Chiffre d’affaires et emplois créés sur les 5 premières années ?</a:t>
            </a:r>
            <a:endParaRPr lang="fr-FR" sz="2000" dirty="0">
              <a:solidFill>
                <a:srgbClr val="3D6984"/>
              </a:solidFill>
              <a:cs typeface="Arial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6737812" y="714962"/>
            <a:ext cx="1616075" cy="904875"/>
            <a:chOff x="6435725" y="1228725"/>
            <a:chExt cx="1616075" cy="904875"/>
          </a:xfrm>
        </p:grpSpPr>
        <p:pic>
          <p:nvPicPr>
            <p:cNvPr id="11" name="Picture 11" descr="bulle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35725" y="1228725"/>
              <a:ext cx="161607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6567782" y="1442037"/>
              <a:ext cx="12827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fr-FR" b="1" dirty="0">
                  <a:solidFill>
                    <a:schemeClr val="bg1"/>
                  </a:solidFill>
                </a:rPr>
                <a:t>Saison </a:t>
              </a:r>
              <a:r>
                <a:rPr lang="fr-FR" b="1" dirty="0" smtClean="0">
                  <a:solidFill>
                    <a:schemeClr val="bg1"/>
                  </a:solidFill>
                </a:rPr>
                <a:t>5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re 1"/>
          <p:cNvSpPr>
            <a:spLocks noGrp="1"/>
          </p:cNvSpPr>
          <p:nvPr>
            <p:ph type="title" idx="4294967295"/>
          </p:nvPr>
        </p:nvSpPr>
        <p:spPr>
          <a:xfrm>
            <a:off x="4468019" y="87313"/>
            <a:ext cx="4574381" cy="885825"/>
          </a:xfrm>
        </p:spPr>
        <p:txBody>
          <a:bodyPr/>
          <a:lstStyle/>
          <a:p>
            <a:pPr algn="l" eaLnBrk="1" hangingPunct="1"/>
            <a:r>
              <a:rPr lang="fr-FR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CANDIDATER A L’ECO INNOVATION FACTORY ?</a:t>
            </a:r>
          </a:p>
        </p:txBody>
      </p:sp>
      <p:sp>
        <p:nvSpPr>
          <p:cNvPr id="12290" name="Text Box 9"/>
          <p:cNvSpPr txBox="1">
            <a:spLocks noChangeArrowheads="1"/>
          </p:cNvSpPr>
          <p:nvPr/>
        </p:nvSpPr>
        <p:spPr bwMode="auto">
          <a:xfrm>
            <a:off x="1671638" y="1406525"/>
            <a:ext cx="4624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12292" name="Text Box 13"/>
          <p:cNvSpPr txBox="1">
            <a:spLocks noChangeArrowheads="1"/>
          </p:cNvSpPr>
          <p:nvPr/>
        </p:nvSpPr>
        <p:spPr bwMode="auto">
          <a:xfrm>
            <a:off x="6611938" y="1406525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12293" name="Espace réservé du contenu 2"/>
          <p:cNvSpPr>
            <a:spLocks/>
          </p:cNvSpPr>
          <p:nvPr/>
        </p:nvSpPr>
        <p:spPr bwMode="auto">
          <a:xfrm>
            <a:off x="843379" y="1773238"/>
            <a:ext cx="8025413" cy="446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>
                <a:solidFill>
                  <a:srgbClr val="3D6984"/>
                </a:solidFill>
                <a:cs typeface="Arial" charset="0"/>
              </a:rPr>
              <a:t>Quelles sont vos motivations à intégrer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le programme d’Eco-innovation </a:t>
            </a:r>
            <a:r>
              <a:rPr lang="fr-FR" sz="2000" dirty="0" err="1">
                <a:solidFill>
                  <a:srgbClr val="3D6984"/>
                </a:solidFill>
                <a:cs typeface="Arial" charset="0"/>
              </a:rPr>
              <a:t>Factory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?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Comment avez-vous entendu parlé d’Eco-Innovation </a:t>
            </a:r>
            <a:r>
              <a:rPr lang="fr-FR" sz="2000" dirty="0" err="1" smtClean="0">
                <a:solidFill>
                  <a:srgbClr val="3D6984"/>
                </a:solidFill>
                <a:cs typeface="Arial" charset="0"/>
              </a:rPr>
              <a:t>Factory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 ?</a:t>
            </a:r>
            <a:endParaRPr lang="fr-FR" sz="2000" dirty="0">
              <a:solidFill>
                <a:srgbClr val="3D6984"/>
              </a:solidFill>
              <a:cs typeface="Arial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6737812" y="714962"/>
            <a:ext cx="1616075" cy="904875"/>
            <a:chOff x="6435725" y="1228725"/>
            <a:chExt cx="1616075" cy="904875"/>
          </a:xfrm>
        </p:grpSpPr>
        <p:pic>
          <p:nvPicPr>
            <p:cNvPr id="11" name="Picture 11" descr="bulle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35725" y="1228725"/>
              <a:ext cx="161607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6567782" y="1442037"/>
              <a:ext cx="12827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fr-FR" b="1" dirty="0">
                  <a:solidFill>
                    <a:schemeClr val="bg1"/>
                  </a:solidFill>
                </a:rPr>
                <a:t>Saison </a:t>
              </a:r>
              <a:r>
                <a:rPr lang="fr-FR" b="1" dirty="0" smtClean="0">
                  <a:solidFill>
                    <a:schemeClr val="bg1"/>
                  </a:solidFill>
                </a:rPr>
                <a:t>5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342</Words>
  <Application>Microsoft Office PowerPoint</Application>
  <PresentationFormat>Affichage à l'écran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LE BESOIN</vt:lpstr>
      <vt:lpstr>LA MISSION, L’AMBITION</vt:lpstr>
      <vt:lpstr>LE CONSTAT, LE BESOIN</vt:lpstr>
      <vt:lpstr>LA SOLUTION</vt:lpstr>
      <vt:lpstr>L’EQUIPE</vt:lpstr>
      <vt:lpstr>LE MARCHE</vt:lpstr>
      <vt:lpstr>CREATION DE VALEUR</vt:lpstr>
      <vt:lpstr>CANDIDATER A L’ECO INNOVATION FACTORY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Pres Projet Ecoinnovation Factory</dc:subject>
  <dc:creator>ATLANPOLE</dc:creator>
  <cp:lastModifiedBy>cecile.GELIN</cp:lastModifiedBy>
  <cp:revision>62</cp:revision>
  <dcterms:created xsi:type="dcterms:W3CDTF">2013-03-14T09:45:26Z</dcterms:created>
  <dcterms:modified xsi:type="dcterms:W3CDTF">2017-05-11T08:36:43Z</dcterms:modified>
</cp:coreProperties>
</file>