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78" r:id="rId8"/>
    <p:sldId id="259" r:id="rId9"/>
    <p:sldId id="263" r:id="rId10"/>
    <p:sldId id="282" r:id="rId11"/>
  </p:sldIdLst>
  <p:sldSz cx="9907588" cy="6858000"/>
  <p:notesSz cx="6710363" cy="98345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62" y="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11679" cy="49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798360" y="0"/>
            <a:ext cx="2911679" cy="49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343440"/>
            <a:ext cx="2911679" cy="49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798360" y="9343440"/>
            <a:ext cx="2911679" cy="49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5556F904-C538-4458-A222-451B454E1AD2}" type="slidenum">
              <a:t>‹N°›</a:t>
            </a:fld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498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10400" cy="983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2905200" cy="492480"/>
          </a:xfrm>
          <a:prstGeom prst="rect">
            <a:avLst/>
          </a:prstGeom>
          <a:noFill/>
          <a:ln>
            <a:noFill/>
          </a:ln>
        </p:spPr>
        <p:txBody>
          <a:bodyPr wrap="square" lIns="91080" tIns="45360" rIns="91080" bIns="45360" anchor="t" anchorCtr="0"/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1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idx="1"/>
          </p:nvPr>
        </p:nvSpPr>
        <p:spPr>
          <a:xfrm>
            <a:off x="3803400" y="-360"/>
            <a:ext cx="2904840" cy="492480"/>
          </a:xfrm>
          <a:prstGeom prst="rect">
            <a:avLst/>
          </a:prstGeom>
          <a:noFill/>
          <a:ln>
            <a:noFill/>
          </a:ln>
        </p:spPr>
        <p:txBody>
          <a:bodyPr wrap="square" lIns="91080" tIns="45360" rIns="91080" bIns="4536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1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 idx="2"/>
          </p:nvPr>
        </p:nvSpPr>
        <p:spPr>
          <a:xfrm>
            <a:off x="693719" y="739439"/>
            <a:ext cx="5324400" cy="36863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Espace réservé des commentaires 5"/>
          <p:cNvSpPr txBox="1">
            <a:spLocks noGrp="1"/>
          </p:cNvSpPr>
          <p:nvPr>
            <p:ph type="body" sz="quarter" idx="3"/>
          </p:nvPr>
        </p:nvSpPr>
        <p:spPr>
          <a:xfrm>
            <a:off x="891720" y="4672080"/>
            <a:ext cx="4924440" cy="4424759"/>
          </a:xfrm>
          <a:prstGeom prst="rect">
            <a:avLst/>
          </a:prstGeom>
          <a:noFill/>
          <a:ln>
            <a:noFill/>
          </a:ln>
        </p:spPr>
        <p:txBody>
          <a:bodyPr lIns="91080" tIns="45360" rIns="91080" bIns="4536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0" y="9343440"/>
            <a:ext cx="2905200" cy="492480"/>
          </a:xfrm>
          <a:prstGeom prst="rect">
            <a:avLst/>
          </a:prstGeom>
          <a:noFill/>
          <a:ln>
            <a:noFill/>
          </a:ln>
        </p:spPr>
        <p:txBody>
          <a:bodyPr wrap="square" lIns="91080" tIns="45360" rIns="91080" bIns="45360" anchor="b" anchorCtr="0"/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1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3803400" y="9343440"/>
            <a:ext cx="2904840" cy="492480"/>
          </a:xfrm>
          <a:prstGeom prst="rect">
            <a:avLst/>
          </a:prstGeom>
          <a:noFill/>
          <a:ln>
            <a:noFill/>
          </a:ln>
        </p:spPr>
        <p:txBody>
          <a:bodyPr wrap="square" lIns="91080" tIns="45360" rIns="91080" bIns="4536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1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fld id="{60DCA6EF-B87B-4D00-856E-9B27CF084F2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2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fr-FR" sz="1200" b="0" i="0" u="none" strike="noStrike" baseline="0">
        <a:ln>
          <a:noFill/>
        </a:ln>
        <a:solidFill>
          <a:srgbClr val="000000"/>
        </a:solidFill>
        <a:latin typeface="Times New Roman" pitchFamily="18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0605DCAA-13A3-4588-8060-87DB6F547EED}" type="slidenum">
              <a:t>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95159" y="739799"/>
            <a:ext cx="5324759" cy="3686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42512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4F7AC020-70A0-4B71-AF04-D21B02858EC8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3738" y="739775"/>
            <a:ext cx="5324475" cy="36861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5158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BAF7BD45-F427-478C-AA23-0CF5867AB413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3738" y="739775"/>
            <a:ext cx="5324475" cy="36861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5158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75665171-8576-49A2-A021-CD0B1499046A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3738" y="739775"/>
            <a:ext cx="5324475" cy="36861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5158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CB929C8C-9968-4521-ADB2-8083AEEBAC1B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3738" y="739775"/>
            <a:ext cx="5324475" cy="36861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5158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1080" tIns="45360" rIns="91080" bIns="45360" anchor="b" anchorCtr="0"/>
          <a:lstStyle/>
          <a:p>
            <a:pPr lvl="0"/>
            <a:fld id="{B6BA2540-9465-4647-BBD5-1E7EFBFEF47E}" type="slidenum">
              <a:t>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3738" y="739775"/>
            <a:ext cx="5324475" cy="36861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891720" y="4672080"/>
            <a:ext cx="4924440" cy="45158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03C6BE-3983-42BB-9A35-FC99E659AA45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D8DFD-F7D5-4CA3-A55E-F79A64DE9DA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96200" y="447675"/>
            <a:ext cx="1979613" cy="4851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52600" y="447675"/>
            <a:ext cx="5791200" cy="4851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CE6960-00C3-40D2-8DD7-C689456BB317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7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66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815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4963"/>
            <a:ext cx="43815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80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E4ED2E-B1A2-40C8-BF1E-3CD87442075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71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604963"/>
            <a:ext cx="2228850" cy="3976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4963"/>
            <a:ext cx="6534150" cy="3976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EFA6C-FED7-488B-BE3E-CBD73686ED3D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74609-FD4D-479E-AA31-0E0BE03A4B9F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932DB1-404E-4970-A580-F0D13A3C2C33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57375" y="1227138"/>
            <a:ext cx="3832225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42000" y="1227138"/>
            <a:ext cx="3833813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44E9CB-0F25-40BA-B68B-7C273BEDE02C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FA73A4-6598-4329-A88F-0FB82CDC4E08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4C2DC3-41CE-4ABE-900C-BBA0EAB8AE58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82C111-5426-4952-987A-77CC0CB56752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011B13-D13E-43FA-BDDA-8094A1A91F76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8B465E-A3FF-4260-960B-D956911E900D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DEAA18-9300-435A-A247-5DF8BE727225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B8FB5D-7064-4238-82A4-BF723536A611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96200" y="447675"/>
            <a:ext cx="1979613" cy="4851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52600" y="447675"/>
            <a:ext cx="5791200" cy="4851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6357F2-F974-4C02-9D84-6DF973477ECE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57375" y="1227138"/>
            <a:ext cx="3832225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42000" y="1227138"/>
            <a:ext cx="3833813" cy="4071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99202D-FC1E-4EBE-B118-20B90D982C2D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3438" y="1600200"/>
            <a:ext cx="2228850" cy="45259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57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FC59E6-8AC8-45D7-8AC2-78AE0DA460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E7454B-B078-4FF1-940C-59FC4E2DFE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090203-EB51-4874-9F38-56F7F60F5A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2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815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4963"/>
            <a:ext cx="43815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BD04A6-1685-4D3C-B3B8-087823AEF8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82C26E-C0CF-4F1A-A2B8-537E08F50B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42D96B-6805-42AA-983A-4A2A9506B296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1BC200-CB1E-49DE-BED9-21E9604E73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C29694-A036-4492-A786-87183B3526C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BCBAA-C171-42A9-94DE-F0FD1D58B1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8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D33FB3-2541-48F8-99C0-27903DC41A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B9444C-C00C-4838-AC56-A10BFDBE12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5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3050"/>
            <a:ext cx="2228850" cy="5308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4150" cy="5308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103E26-EE27-4E9B-B8FA-408141CA2B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3759E-9DA5-49F8-AFBE-574FDCA22EE8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0338A-019F-4315-8152-8EEFA5E4CA7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40DFB3-995A-47CF-AAA5-C5F14EAD4AC7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27C2A7-7B0B-4A9F-9B73-897DA34C381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385999" y="360000"/>
            <a:ext cx="354240" cy="35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002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1752119" y="447840"/>
            <a:ext cx="7923240" cy="662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1857240" y="1227240"/>
            <a:ext cx="7818480" cy="4071240"/>
          </a:xfrm>
          <a:prstGeom prst="rect">
            <a:avLst/>
          </a:prstGeom>
          <a:noFill/>
          <a:ln>
            <a:noFill/>
          </a:ln>
        </p:spPr>
        <p:txBody>
          <a:bodyPr lIns="0" tIns="46800" rIns="90000" bIns="46800"/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>
            <a:off x="4982760" y="78840"/>
            <a:ext cx="4691160" cy="140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3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>
            <a:off x="5662079" y="6486480"/>
            <a:ext cx="3683159" cy="171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8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4"/>
          </p:nvPr>
        </p:nvSpPr>
        <p:spPr>
          <a:xfrm>
            <a:off x="9493200" y="6428520"/>
            <a:ext cx="179280" cy="1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0" tIns="0" rIns="0" bIns="0" anchor="ctr" anchorCtr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800" b="0" i="0" u="none" strike="noStrike" baseline="0">
                <a:solidFill>
                  <a:srgbClr val="FFFFFF"/>
                </a:solidFill>
                <a:latin typeface="Arial" pitchFamily="18"/>
                <a:ea typeface="DejaVu Sans" pitchFamily="2"/>
                <a:cs typeface="Arial" pitchFamily="2"/>
              </a:defRPr>
            </a:lvl1pPr>
          </a:lstStyle>
          <a:p>
            <a:pPr lvl="0"/>
            <a:fld id="{0AB145D4-8A71-44D9-AEAF-8263FF717E1B}" type="slidenum">
              <a:t>‹N°›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2000" y="6300000"/>
            <a:ext cx="1038599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1800" b="0" i="0" u="none" strike="noStrike" baseline="0">
          <a:ln>
            <a:noFill/>
          </a:ln>
          <a:solidFill>
            <a:srgbClr val="E60028"/>
          </a:solidFill>
          <a:latin typeface="Arial" pitchFamily="2"/>
          <a:cs typeface="Arial" pitchFamily="2"/>
        </a:defRPr>
      </a:lvl1pPr>
    </p:titleStyle>
    <p:bodyStyle>
      <a:lvl1pPr marL="0" marR="0" indent="0" algn="l" rtl="0" hangingPunct="1">
        <a:lnSpc>
          <a:spcPct val="110000"/>
        </a:lnSpc>
        <a:spcBef>
          <a:spcPts val="1375"/>
        </a:spcBef>
        <a:spcAft>
          <a:spcPts val="0"/>
        </a:spcAft>
        <a:tabLst>
          <a:tab pos="725399" algn="l"/>
          <a:tab pos="1639800" algn="l"/>
          <a:tab pos="2554200" algn="l"/>
          <a:tab pos="3468600" algn="l"/>
          <a:tab pos="4383000" algn="l"/>
          <a:tab pos="5297400" algn="l"/>
          <a:tab pos="6211800" algn="l"/>
          <a:tab pos="7126199" algn="l"/>
          <a:tab pos="8040600" algn="l"/>
          <a:tab pos="8955000" algn="l"/>
          <a:tab pos="9869400" algn="l"/>
        </a:tabLst>
        <a:defRPr lang="fr-FR" sz="1100" b="0" i="0" u="none" strike="noStrike" baseline="0">
          <a:ln>
            <a:noFill/>
          </a:ln>
          <a:solidFill>
            <a:srgbClr val="000000"/>
          </a:solidFill>
          <a:latin typeface="Arial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847880" y="2332080"/>
            <a:ext cx="288720" cy="2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002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133720" y="2044800"/>
            <a:ext cx="287280" cy="2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4" name="Espace réservé du titre 3"/>
          <p:cNvSpPr txBox="1">
            <a:spLocks noGrp="1"/>
          </p:cNvSpPr>
          <p:nvPr>
            <p:ph type="title"/>
          </p:nvPr>
        </p:nvSpPr>
        <p:spPr>
          <a:xfrm>
            <a:off x="2476080" y="2222640"/>
            <a:ext cx="6208920" cy="1119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1"/>
          </p:nvPr>
        </p:nvSpPr>
        <p:spPr>
          <a:xfrm>
            <a:off x="495360" y="1604520"/>
            <a:ext cx="891612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2000" y="6300000"/>
            <a:ext cx="1038599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1800" b="0" i="0" u="none" strike="noStrike" kern="1200" baseline="0">
          <a:ln>
            <a:noFill/>
          </a:ln>
          <a:solidFill>
            <a:srgbClr val="E60028"/>
          </a:solidFill>
          <a:latin typeface="Arial" pitchFamily="2"/>
          <a:cs typeface="Arial" pitchFamily="2"/>
        </a:defRPr>
      </a:lvl1pPr>
    </p:titleStyle>
    <p:bodyStyle>
      <a:lvl1pPr marL="0" marR="0" indent="0" algn="l" rtl="0" hangingPunct="1">
        <a:lnSpc>
          <a:spcPct val="110000"/>
        </a:lnSpc>
        <a:spcBef>
          <a:spcPts val="1375"/>
        </a:spcBef>
        <a:spcAft>
          <a:spcPts val="0"/>
        </a:spcAft>
        <a:tabLst>
          <a:tab pos="725399" algn="l"/>
          <a:tab pos="1639800" algn="l"/>
          <a:tab pos="2554200" algn="l"/>
          <a:tab pos="3468600" algn="l"/>
          <a:tab pos="4383000" algn="l"/>
          <a:tab pos="5297400" algn="l"/>
          <a:tab pos="6211800" algn="l"/>
          <a:tab pos="7126199" algn="l"/>
          <a:tab pos="8040600" algn="l"/>
          <a:tab pos="8955000" algn="l"/>
          <a:tab pos="9869400" algn="l"/>
        </a:tabLst>
        <a:defRPr lang="fr-FR" sz="1100" b="0" i="0" u="none" strike="noStrike" kern="1200" baseline="0">
          <a:ln>
            <a:noFill/>
          </a:ln>
          <a:solidFill>
            <a:srgbClr val="000000"/>
          </a:solidFill>
          <a:latin typeface="Arial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565280" y="358920"/>
            <a:ext cx="179280" cy="17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385999" y="534960"/>
            <a:ext cx="179280" cy="17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002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4" name="Espace réservé du titre 3"/>
          <p:cNvSpPr txBox="1">
            <a:spLocks noGrp="1"/>
          </p:cNvSpPr>
          <p:nvPr>
            <p:ph type="title"/>
          </p:nvPr>
        </p:nvSpPr>
        <p:spPr>
          <a:xfrm>
            <a:off x="1752119" y="447840"/>
            <a:ext cx="7923240" cy="662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1"/>
          </p:nvPr>
        </p:nvSpPr>
        <p:spPr>
          <a:xfrm>
            <a:off x="1857240" y="1227240"/>
            <a:ext cx="7818480" cy="4071240"/>
          </a:xfrm>
          <a:prstGeom prst="rect">
            <a:avLst/>
          </a:prstGeom>
          <a:noFill/>
          <a:ln>
            <a:noFill/>
          </a:ln>
        </p:spPr>
        <p:txBody>
          <a:bodyPr lIns="0" tIns="46800" rIns="90000" bIns="46800"/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sz="half" idx="2"/>
          </p:nvPr>
        </p:nvSpPr>
        <p:spPr>
          <a:xfrm>
            <a:off x="4982760" y="78840"/>
            <a:ext cx="4691160" cy="140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300" kern="1200">
                <a:latin typeface="Arial" pitchFamily="2"/>
                <a:ea typeface="DejaVu Sans" pitchFamily="2"/>
                <a:cs typeface="Arial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3"/>
          </p:nvPr>
        </p:nvSpPr>
        <p:spPr>
          <a:xfrm>
            <a:off x="5662079" y="6486480"/>
            <a:ext cx="3683159" cy="171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800" kern="1200">
                <a:latin typeface="Arial" pitchFamily="2"/>
                <a:ea typeface="DejaVu Sans" pitchFamily="2"/>
                <a:cs typeface="Arial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4"/>
          </p:nvPr>
        </p:nvSpPr>
        <p:spPr>
          <a:xfrm>
            <a:off x="9493200" y="6428520"/>
            <a:ext cx="179280" cy="1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0" tIns="0" rIns="0" bIns="0" anchor="ctr" anchorCtr="1"/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800" kern="1200">
                <a:solidFill>
                  <a:srgbClr val="FFFFFF"/>
                </a:solidFill>
                <a:latin typeface="Arial" pitchFamily="2"/>
                <a:ea typeface="DejaVu Sans" pitchFamily="2"/>
                <a:cs typeface="Arial" pitchFamily="2"/>
              </a:defRPr>
            </a:lvl1pPr>
          </a:lstStyle>
          <a:p>
            <a:pPr lvl="0"/>
            <a:fld id="{68E84D00-7D3A-4340-ACAB-A89BED81A115}" type="slidenum">
              <a:t>‹N°›</a:t>
            </a:fld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2000" y="6300000"/>
            <a:ext cx="1038599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1800" b="0" i="0" u="none" strike="noStrike" kern="1200" baseline="0">
          <a:ln>
            <a:noFill/>
          </a:ln>
          <a:solidFill>
            <a:srgbClr val="E60028"/>
          </a:solidFill>
          <a:latin typeface="Arial" pitchFamily="2"/>
          <a:cs typeface="Arial" pitchFamily="2"/>
        </a:defRPr>
      </a:lvl1pPr>
    </p:titleStyle>
    <p:bodyStyle>
      <a:lvl1pPr marL="0" marR="0" indent="0" algn="l" rtl="0" hangingPunct="1">
        <a:lnSpc>
          <a:spcPct val="110000"/>
        </a:lnSpc>
        <a:spcBef>
          <a:spcPts val="1375"/>
        </a:spcBef>
        <a:spcAft>
          <a:spcPts val="0"/>
        </a:spcAft>
        <a:tabLst>
          <a:tab pos="725399" algn="l"/>
          <a:tab pos="1639800" algn="l"/>
          <a:tab pos="2554200" algn="l"/>
          <a:tab pos="3468600" algn="l"/>
          <a:tab pos="4383000" algn="l"/>
          <a:tab pos="5297400" algn="l"/>
          <a:tab pos="6211800" algn="l"/>
          <a:tab pos="7126199" algn="l"/>
          <a:tab pos="8040600" algn="l"/>
          <a:tab pos="8955000" algn="l"/>
          <a:tab pos="9869400" algn="l"/>
        </a:tabLst>
        <a:defRPr lang="fr-FR" sz="1100" b="0" i="0" u="none" strike="noStrike" kern="1200" baseline="0">
          <a:ln>
            <a:noFill/>
          </a:ln>
          <a:solidFill>
            <a:srgbClr val="000000"/>
          </a:solidFill>
          <a:latin typeface="Arial" pitchFamily="2"/>
          <a:cs typeface="Ari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847880" y="2332080"/>
            <a:ext cx="288720" cy="2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002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133720" y="2044800"/>
            <a:ext cx="287280" cy="287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sp>
        <p:nvSpPr>
          <p:cNvPr id="4" name="Espace réservé du titre 3"/>
          <p:cNvSpPr txBox="1">
            <a:spLocks noGrp="1"/>
          </p:cNvSpPr>
          <p:nvPr>
            <p:ph type="title"/>
          </p:nvPr>
        </p:nvSpPr>
        <p:spPr>
          <a:xfrm>
            <a:off x="2463840" y="2222640"/>
            <a:ext cx="6208559" cy="1119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>
            <a:off x="4987440" y="80640"/>
            <a:ext cx="4692600" cy="143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300" kern="1200">
                <a:latin typeface="Arial" pitchFamily="2"/>
                <a:ea typeface="DejaVu Sans" pitchFamily="2"/>
                <a:cs typeface="Arial" pitchFamily="2"/>
              </a:defRPr>
            </a:lvl1pPr>
          </a:lstStyle>
          <a:p>
            <a:pPr lvl="0"/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2000" y="6300000"/>
            <a:ext cx="1038599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1800" b="0" i="0" u="none" strike="noStrike" kern="1200" baseline="0">
          <a:ln>
            <a:noFill/>
          </a:ln>
          <a:solidFill>
            <a:srgbClr val="E60028"/>
          </a:solidFill>
          <a:latin typeface="Arial" pitchFamily="2"/>
          <a:cs typeface="Arial" pitchFamily="2"/>
        </a:defRPr>
      </a:lvl1pPr>
    </p:titleStyle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95360" y="273240"/>
            <a:ext cx="891612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95360" y="1604520"/>
            <a:ext cx="8916120" cy="397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95360" y="6247440"/>
            <a:ext cx="23079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r-FR" sz="1400" kern="1200"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387960" y="6247440"/>
            <a:ext cx="3140279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fr-FR" sz="1400" kern="1200"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102800" y="6247440"/>
            <a:ext cx="23079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r-FR" sz="1400" kern="1200">
                <a:latin typeface="Times New Roman" pitchFamily="18"/>
                <a:ea typeface="DejaVu Sans" pitchFamily="2"/>
                <a:cs typeface="Arial" pitchFamily="2"/>
              </a:defRPr>
            </a:lvl1pPr>
          </a:lstStyle>
          <a:p>
            <a:pPr lvl="0"/>
            <a:fld id="{F70B5468-C4E1-48B8-AC9D-9699400B1595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DejaVu Sans" pitchFamily="2"/>
          <a:cs typeface="DejaVu San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ample Pitch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584080" y="1795320"/>
            <a:ext cx="6343920" cy="496932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20000"/>
              </a:lnSpc>
              <a:buNone/>
            </a:pPr>
            <a:r>
              <a:rPr lang="en-US" sz="2400" dirty="0" err="1" smtClean="0"/>
              <a:t>Présentation</a:t>
            </a:r>
            <a:r>
              <a:rPr lang="en-US" sz="2400" dirty="0" smtClean="0"/>
              <a:t> </a:t>
            </a:r>
            <a:r>
              <a:rPr lang="en-US" sz="2400" dirty="0" err="1"/>
              <a:t>Espace</a:t>
            </a:r>
            <a:r>
              <a:rPr lang="en-US" sz="2400" dirty="0"/>
              <a:t> </a:t>
            </a:r>
            <a:r>
              <a:rPr lang="en-US" sz="2400" dirty="0" smtClean="0"/>
              <a:t>Loggia – </a:t>
            </a:r>
            <a:r>
              <a:rPr lang="en-US" sz="2400" dirty="0" err="1" smtClean="0"/>
              <a:t>Ets</a:t>
            </a:r>
            <a:r>
              <a:rPr lang="en-US" sz="2400" dirty="0" smtClean="0"/>
              <a:t> Chabot</a:t>
            </a:r>
            <a:endParaRPr lang="en-US" sz="2400" dirty="0"/>
          </a:p>
        </p:txBody>
      </p:sp>
      <p:sp>
        <p:nvSpPr>
          <p:cNvPr id="3" name="Forme libre 2"/>
          <p:cNvSpPr/>
          <p:nvPr/>
        </p:nvSpPr>
        <p:spPr>
          <a:xfrm>
            <a:off x="1955880" y="1620000"/>
            <a:ext cx="642240" cy="63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002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" pitchFamily="2"/>
              <a:cs typeface="Arial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940000"/>
            <a:ext cx="1440000" cy="49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16960" y="2511360"/>
            <a:ext cx="5400720" cy="27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268000" y="5256720"/>
            <a:ext cx="1080000" cy="19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7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rPr>
              <a:t>Crédit : Espace Loggia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5"/>
          <a:srcRect l="12431" r="42265" b="66852"/>
          <a:stretch/>
        </p:blipFill>
        <p:spPr bwMode="auto">
          <a:xfrm>
            <a:off x="7618090" y="5733256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3200" y="6437160"/>
            <a:ext cx="179280" cy="17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FDB789B-012A-4C1A-BD33-2056A1712509}" type="slidenum">
              <a:t>2</a:t>
            </a:fld>
            <a:endParaRPr lang="en-GB" sz="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Qui est Espace Loggia ?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816200" y="899279"/>
            <a:ext cx="7543799" cy="5863679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300" dirty="0"/>
              <a:t> </a:t>
            </a:r>
            <a:r>
              <a:rPr lang="fr-FR" sz="1300" b="1" dirty="0"/>
              <a:t>Historique</a:t>
            </a:r>
          </a:p>
          <a:p>
            <a:pPr lvl="1" rtl="0"/>
            <a:r>
              <a:rPr lang="fr-FR" dirty="0"/>
              <a:t>1982 : Création par </a:t>
            </a:r>
            <a:r>
              <a:rPr lang="fr-FR" dirty="0" err="1"/>
              <a:t>Mijanou</a:t>
            </a:r>
            <a:r>
              <a:rPr lang="fr-FR" dirty="0"/>
              <a:t> Bardot : l'idée est d'aménager en fonction du volume et non plus uniquement par rapport à la surface au sol (les m3 plutôt que les m2)</a:t>
            </a:r>
          </a:p>
          <a:p>
            <a:pPr lvl="1" rtl="0"/>
            <a:r>
              <a:rPr lang="fr-FR" dirty="0"/>
              <a:t>1995 : Reprise en main par une nouvelle équipe dirigeante (assainissement)</a:t>
            </a:r>
          </a:p>
          <a:p>
            <a:pPr lvl="1" rtl="0"/>
            <a:r>
              <a:rPr lang="fr-FR" dirty="0"/>
              <a:t>2000 : Redéploiement de la société</a:t>
            </a:r>
          </a:p>
          <a:p>
            <a:pPr lvl="1" rtl="0"/>
            <a:r>
              <a:rPr lang="fr-FR" dirty="0"/>
              <a:t>2002 : Un nouveau site de production en Vendée</a:t>
            </a:r>
          </a:p>
          <a:p>
            <a:pPr lvl="0"/>
            <a:r>
              <a:rPr lang="fr-FR" sz="1300" b="1" dirty="0"/>
              <a:t>L'esprit Espace Loggia</a:t>
            </a:r>
          </a:p>
          <a:p>
            <a:pPr lvl="1" rtl="0"/>
            <a:r>
              <a:rPr lang="fr-FR" dirty="0"/>
              <a:t>EL conçoit, fabrique et vend dans ses propres magasins des aménagements qui permettent un gain de place. La promesse : une pièce de plus sans déménager</a:t>
            </a:r>
          </a:p>
          <a:p>
            <a:pPr lvl="1" rtl="0"/>
            <a:r>
              <a:rPr lang="fr-FR" dirty="0"/>
              <a:t>Justificatif de cette promesse : la qualité de l'aménagement proposé par le vendeur EL avec des produits innovants et malins (design et qualité française)</a:t>
            </a:r>
          </a:p>
          <a:p>
            <a:pPr lvl="1" rtl="0"/>
            <a:r>
              <a:rPr lang="fr-FR" dirty="0"/>
              <a:t>Fabrication française avec des salaires décents et du bois français qui respecte l'environnement et ne </a:t>
            </a:r>
            <a:r>
              <a:rPr lang="fr-FR" dirty="0" err="1"/>
              <a:t>déforeste</a:t>
            </a:r>
            <a:r>
              <a:rPr lang="fr-FR" dirty="0"/>
              <a:t> pas.</a:t>
            </a:r>
          </a:p>
          <a:p>
            <a:pPr lvl="0"/>
            <a:r>
              <a:rPr lang="fr-FR" sz="1300" b="1" dirty="0"/>
              <a:t>Concept</a:t>
            </a:r>
          </a:p>
          <a:p>
            <a:pPr lvl="1" rtl="0"/>
            <a:r>
              <a:rPr lang="fr-FR" dirty="0"/>
              <a:t>Évolutif et modulable</a:t>
            </a:r>
          </a:p>
          <a:p>
            <a:pPr lvl="0"/>
            <a:r>
              <a:rPr lang="fr-FR" sz="1300" b="1" dirty="0"/>
              <a:t>Aménagement et créativité</a:t>
            </a:r>
          </a:p>
          <a:p>
            <a:pPr lvl="1" rtl="0"/>
            <a:r>
              <a:rPr lang="fr-FR" dirty="0"/>
              <a:t>Plan de la pièce et EL aménage</a:t>
            </a:r>
          </a:p>
          <a:p>
            <a:pPr lvl="0"/>
            <a:r>
              <a:rPr lang="fr-FR" sz="1300" b="1" dirty="0"/>
              <a:t>Conseils</a:t>
            </a:r>
          </a:p>
          <a:p>
            <a:pPr lvl="1" rtl="0"/>
            <a:r>
              <a:rPr lang="fr-FR" dirty="0"/>
              <a:t>Aide à choisir parmi les solutions</a:t>
            </a:r>
          </a:p>
          <a:p>
            <a:pPr lvl="1" rtl="0"/>
            <a:endParaRPr lang="fr-FR" sz="1300" b="1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12431" r="42265" b="66852"/>
          <a:stretch/>
        </p:blipFill>
        <p:spPr bwMode="auto">
          <a:xfrm>
            <a:off x="7619732" y="6064290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3200" y="6437160"/>
            <a:ext cx="179280" cy="17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3764CA1-27F9-44A6-B8A1-1315E986E00B}" type="slidenum">
              <a:t>3</a:t>
            </a:fld>
            <a:endParaRPr lang="en-GB" sz="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L'esprit Espace Loggia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849338" y="1188001"/>
            <a:ext cx="8208912" cy="5472909"/>
          </a:xfrm>
        </p:spPr>
        <p:txBody>
          <a:bodyPr wrap="square" anchor="t" anchorCtr="0"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341280" lvl="0" indent="-341280">
              <a:lnSpc>
                <a:spcPct val="90000"/>
              </a:lnSpc>
              <a:spcBef>
                <a:spcPts val="598"/>
              </a:spcBef>
            </a:pPr>
            <a:r>
              <a:rPr lang="en-GB" sz="1300" b="1" dirty="0" err="1"/>
              <a:t>Espace</a:t>
            </a:r>
            <a:r>
              <a:rPr lang="en-GB" sz="1300" b="1" dirty="0"/>
              <a:t> Loggia, </a:t>
            </a:r>
            <a:r>
              <a:rPr lang="en-GB" sz="1300" b="1" dirty="0" err="1"/>
              <a:t>ses</a:t>
            </a:r>
            <a:r>
              <a:rPr lang="en-GB" sz="1300" b="1" dirty="0"/>
              <a:t> </a:t>
            </a:r>
            <a:r>
              <a:rPr lang="en-GB" sz="1300" b="1" dirty="0" err="1"/>
              <a:t>équipes</a:t>
            </a:r>
            <a:r>
              <a:rPr lang="en-GB" sz="1300" b="1" dirty="0"/>
              <a:t>, </a:t>
            </a:r>
            <a:r>
              <a:rPr lang="en-GB" sz="1300" b="1" dirty="0" err="1"/>
              <a:t>ses</a:t>
            </a:r>
            <a:r>
              <a:rPr lang="en-GB" sz="1300" b="1" dirty="0"/>
              <a:t> services</a:t>
            </a:r>
          </a:p>
          <a:p>
            <a:pPr lvl="1" algn="just" rtl="0"/>
            <a:r>
              <a:rPr lang="en-GB" dirty="0" err="1"/>
              <a:t>Créateur</a:t>
            </a:r>
            <a:r>
              <a:rPr lang="en-GB" dirty="0"/>
              <a:t> de la mezzanine </a:t>
            </a:r>
            <a:r>
              <a:rPr lang="en-GB" dirty="0" err="1"/>
              <a:t>en</a:t>
            </a:r>
            <a:r>
              <a:rPr lang="en-GB" dirty="0"/>
              <a:t> France, </a:t>
            </a:r>
            <a:r>
              <a:rPr lang="en-GB" dirty="0" err="1"/>
              <a:t>il</a:t>
            </a:r>
            <a:r>
              <a:rPr lang="en-GB" dirty="0"/>
              <a:t> y a plus de 20 </a:t>
            </a:r>
            <a:r>
              <a:rPr lang="en-GB" dirty="0" err="1"/>
              <a:t>ans</a:t>
            </a:r>
            <a:r>
              <a:rPr lang="en-GB" dirty="0"/>
              <a:t>, </a:t>
            </a:r>
            <a:r>
              <a:rPr lang="en-GB" dirty="0" err="1"/>
              <a:t>Espace</a:t>
            </a:r>
            <a:r>
              <a:rPr lang="en-GB" dirty="0"/>
              <a:t> Loggia </a:t>
            </a:r>
            <a:r>
              <a:rPr lang="en-GB" dirty="0" err="1"/>
              <a:t>est</a:t>
            </a:r>
            <a:r>
              <a:rPr lang="en-GB" dirty="0"/>
              <a:t> le </a:t>
            </a:r>
            <a:r>
              <a:rPr lang="en-GB" dirty="0" err="1"/>
              <a:t>spécialiste</a:t>
            </a:r>
            <a:r>
              <a:rPr lang="en-GB" dirty="0"/>
              <a:t> de </a:t>
            </a:r>
            <a:r>
              <a:rPr lang="en-GB" dirty="0" err="1"/>
              <a:t>l'aménagement</a:t>
            </a:r>
            <a:r>
              <a:rPr lang="en-GB" dirty="0"/>
              <a:t> gain de place.</a:t>
            </a:r>
          </a:p>
          <a:p>
            <a:pPr lvl="1" algn="just" rtl="0"/>
            <a:r>
              <a:rPr lang="en-GB" dirty="0"/>
              <a:t>Le concept : utiliser le volume de la pièce et pas </a:t>
            </a:r>
            <a:r>
              <a:rPr lang="en-GB" dirty="0" err="1"/>
              <a:t>seulement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surface au sol.</a:t>
            </a:r>
          </a:p>
          <a:p>
            <a:pPr lvl="1" algn="just" rtl="0"/>
            <a:r>
              <a:rPr lang="fr-FR" dirty="0"/>
              <a:t>Espace Loggia collabore avec Guillaume Parent, designer réputé, pour faire évoluer l'ensemble de la gamme et préserver de nouvelles créations innovantes</a:t>
            </a:r>
            <a:r>
              <a:rPr lang="fr-FR" dirty="0" smtClean="0"/>
              <a:t>.</a:t>
            </a:r>
          </a:p>
          <a:p>
            <a:pPr marL="190440" lvl="1" indent="0" algn="just" rtl="0">
              <a:buNone/>
            </a:pPr>
            <a:endParaRPr lang="fr-FR" dirty="0" smtClean="0"/>
          </a:p>
          <a:p>
            <a:pPr marL="341280" lvl="0" indent="-341280">
              <a:lnSpc>
                <a:spcPct val="90000"/>
              </a:lnSpc>
              <a:spcBef>
                <a:spcPts val="598"/>
              </a:spcBef>
            </a:pPr>
            <a:r>
              <a:rPr lang="fr-FR" sz="1300" b="1" dirty="0"/>
              <a:t>L'innovation sur la </a:t>
            </a:r>
            <a:r>
              <a:rPr lang="fr-FR" sz="1300" b="1" dirty="0" smtClean="0"/>
              <a:t>fonction liée </a:t>
            </a:r>
            <a:r>
              <a:rPr lang="fr-FR" sz="1300" b="1" dirty="0"/>
              <a:t>aux modes de vie et besoins clients</a:t>
            </a:r>
          </a:p>
          <a:p>
            <a:pPr lvl="1" rtl="0"/>
            <a:r>
              <a:rPr lang="en-GB" dirty="0"/>
              <a:t>Proposer des </a:t>
            </a:r>
            <a:r>
              <a:rPr lang="en-GB" dirty="0" err="1"/>
              <a:t>produits</a:t>
            </a:r>
            <a:r>
              <a:rPr lang="en-GB" dirty="0"/>
              <a:t> </a:t>
            </a:r>
            <a:r>
              <a:rPr lang="en-GB" dirty="0" err="1"/>
              <a:t>novateurs</a:t>
            </a:r>
            <a:r>
              <a:rPr lang="en-GB" dirty="0"/>
              <a:t> qui correspondent aux clients</a:t>
            </a:r>
          </a:p>
          <a:p>
            <a:pPr lvl="1" rtl="0"/>
            <a:r>
              <a:rPr lang="en-GB" dirty="0"/>
              <a:t>Proposer </a:t>
            </a:r>
            <a:r>
              <a:rPr lang="en-GB" dirty="0" err="1"/>
              <a:t>personnalisable</a:t>
            </a:r>
            <a:r>
              <a:rPr lang="en-GB" dirty="0"/>
              <a:t> et </a:t>
            </a:r>
            <a:r>
              <a:rPr lang="en-GB" dirty="0" err="1"/>
              <a:t>personnalisé</a:t>
            </a:r>
            <a:r>
              <a:rPr lang="en-GB" dirty="0"/>
              <a:t> avec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esthétique</a:t>
            </a:r>
            <a:r>
              <a:rPr lang="en-GB" dirty="0"/>
              <a:t> </a:t>
            </a:r>
            <a:r>
              <a:rPr lang="en-GB" dirty="0" err="1"/>
              <a:t>moderne</a:t>
            </a:r>
            <a:endParaRPr lang="en-GB" dirty="0"/>
          </a:p>
          <a:p>
            <a:pPr lvl="1" algn="just" rtl="0"/>
            <a:endParaRPr lang="fr-FR" dirty="0"/>
          </a:p>
          <a:p>
            <a:pPr marL="341280" lvl="0" indent="-341280" algn="just">
              <a:lnSpc>
                <a:spcPct val="90000"/>
              </a:lnSpc>
              <a:spcBef>
                <a:spcPts val="598"/>
              </a:spcBef>
            </a:pPr>
            <a:r>
              <a:rPr lang="en-GB" sz="1300" b="1" dirty="0" smtClean="0"/>
              <a:t>Les </a:t>
            </a:r>
            <a:r>
              <a:rPr lang="en-GB" sz="1300" b="1" dirty="0" err="1"/>
              <a:t>matériaux</a:t>
            </a:r>
            <a:endParaRPr lang="en-GB" sz="1300" b="1" dirty="0"/>
          </a:p>
          <a:p>
            <a:pPr lvl="1" algn="just" rtl="0"/>
            <a:r>
              <a:rPr lang="fr-FR" dirty="0"/>
              <a:t>Tous les produits Espace Loggia sont fabriqués en Vendée, aux Herbiers.</a:t>
            </a:r>
          </a:p>
          <a:p>
            <a:pPr lvl="1" algn="just" rtl="0"/>
            <a:r>
              <a:rPr lang="fr-FR" dirty="0"/>
              <a:t>Espace Loggia utilise les meilleures qualités des essences choisies.</a:t>
            </a:r>
          </a:p>
          <a:p>
            <a:pPr lvl="2" algn="just" rtl="0"/>
            <a:r>
              <a:rPr lang="fr-FR" dirty="0"/>
              <a:t>Le pin maritime en provenance des Landes : nous sélectionnons nos bois pour avoir le plus beau </a:t>
            </a:r>
            <a:r>
              <a:rPr lang="fr-FR" dirty="0" err="1"/>
              <a:t>veinage</a:t>
            </a:r>
            <a:r>
              <a:rPr lang="fr-FR" dirty="0"/>
              <a:t>, en éliminant les nœuds.</a:t>
            </a:r>
          </a:p>
          <a:p>
            <a:pPr lvl="2" algn="just" rtl="0"/>
            <a:r>
              <a:rPr lang="fr-FR" dirty="0"/>
              <a:t>Le chêne français, bois noble par excellence : nous n'utilisons que le 1er choix, le plus clair possible.</a:t>
            </a:r>
          </a:p>
          <a:p>
            <a:pPr lvl="2" algn="just" rtl="0"/>
            <a:r>
              <a:rPr lang="en-GB" dirty="0"/>
              <a:t>Le </a:t>
            </a:r>
            <a:r>
              <a:rPr lang="en-GB" dirty="0" err="1"/>
              <a:t>médium</a:t>
            </a:r>
            <a:r>
              <a:rPr lang="en-GB" dirty="0"/>
              <a:t> : </a:t>
            </a:r>
            <a:r>
              <a:rPr lang="en-GB" dirty="0" err="1"/>
              <a:t>composé</a:t>
            </a:r>
            <a:r>
              <a:rPr lang="en-GB" dirty="0"/>
              <a:t> de fibres de bois (et non de </a:t>
            </a:r>
            <a:r>
              <a:rPr lang="en-GB" dirty="0" err="1"/>
              <a:t>déchets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le </a:t>
            </a:r>
            <a:r>
              <a:rPr lang="en-GB" dirty="0" err="1"/>
              <a:t>contreplaqué</a:t>
            </a:r>
            <a:r>
              <a:rPr lang="en-GB" dirty="0"/>
              <a:t>), le </a:t>
            </a:r>
            <a:r>
              <a:rPr lang="en-GB" dirty="0" err="1"/>
              <a:t>médium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les surfaces planes (</a:t>
            </a:r>
            <a:r>
              <a:rPr lang="en-GB" dirty="0" err="1"/>
              <a:t>plancher</a:t>
            </a:r>
            <a:r>
              <a:rPr lang="en-GB" dirty="0"/>
              <a:t>, étagère, bloc </a:t>
            </a:r>
            <a:r>
              <a:rPr lang="en-GB" dirty="0" err="1"/>
              <a:t>tiroir</a:t>
            </a:r>
            <a:r>
              <a:rPr lang="en-GB" dirty="0"/>
              <a:t>). </a:t>
            </a:r>
            <a:r>
              <a:rPr lang="en-GB" dirty="0" err="1"/>
              <a:t>il</a:t>
            </a:r>
            <a:r>
              <a:rPr lang="en-GB" dirty="0"/>
              <a:t> ne se </a:t>
            </a:r>
            <a:r>
              <a:rPr lang="en-GB" dirty="0" err="1"/>
              <a:t>déforme</a:t>
            </a:r>
            <a:r>
              <a:rPr lang="en-GB" dirty="0"/>
              <a:t> pas, </a:t>
            </a:r>
            <a:r>
              <a:rPr lang="en-GB" dirty="0" err="1"/>
              <a:t>il</a:t>
            </a:r>
            <a:r>
              <a:rPr lang="en-GB" dirty="0"/>
              <a:t> ne </a:t>
            </a:r>
            <a:r>
              <a:rPr lang="en-GB" dirty="0" err="1"/>
              <a:t>joue</a:t>
            </a:r>
            <a:r>
              <a:rPr lang="en-GB" dirty="0"/>
              <a:t> pas et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très</a:t>
            </a:r>
            <a:r>
              <a:rPr lang="en-GB" dirty="0"/>
              <a:t> </a:t>
            </a:r>
            <a:r>
              <a:rPr lang="en-GB" dirty="0" err="1"/>
              <a:t>résistant</a:t>
            </a:r>
            <a:r>
              <a:rPr lang="en-GB" dirty="0"/>
              <a:t>.</a:t>
            </a:r>
          </a:p>
          <a:p>
            <a:pPr marL="341280" lvl="0" indent="-341280">
              <a:lnSpc>
                <a:spcPct val="90000"/>
              </a:lnSpc>
              <a:spcBef>
                <a:spcPts val="598"/>
              </a:spcBef>
              <a:buNone/>
            </a:pPr>
            <a:endParaRPr lang="en-GB" sz="1300" b="1" dirty="0"/>
          </a:p>
          <a:p>
            <a:pPr marL="341280" lvl="0" indent="-341280">
              <a:lnSpc>
                <a:spcPct val="80000"/>
              </a:lnSpc>
              <a:spcBef>
                <a:spcPts val="298"/>
              </a:spcBef>
              <a:buNone/>
            </a:pPr>
            <a:endParaRPr lang="en-GB" sz="1400" dirty="0">
              <a:cs typeface="Lucida Sans Unicode" pitchFamily="2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12431" r="42265" b="66852"/>
          <a:stretch/>
        </p:blipFill>
        <p:spPr bwMode="auto">
          <a:xfrm>
            <a:off x="8139871" y="6242805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3200" y="6437160"/>
            <a:ext cx="179280" cy="17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8D5570B-2077-4CD7-A6E2-5348D72F6260}" type="slidenum">
              <a:t>4</a:t>
            </a:fld>
            <a:endParaRPr lang="en-GB" sz="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752119" y="447840"/>
            <a:ext cx="7923240" cy="371513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Chiffres</a:t>
            </a:r>
            <a:endParaRPr lang="en-GB" dirty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788840" y="1115280"/>
            <a:ext cx="8228160" cy="4042261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300" b="1" dirty="0" smtClean="0"/>
              <a:t>Chiffre d’Affaires Groupe</a:t>
            </a:r>
            <a:endParaRPr lang="fr-FR" sz="1300" b="1" dirty="0"/>
          </a:p>
          <a:p>
            <a:pPr lvl="1" rtl="0"/>
            <a:r>
              <a:rPr lang="fr-FR" dirty="0" smtClean="0"/>
              <a:t>Chiffre d’affaires année </a:t>
            </a:r>
            <a:r>
              <a:rPr lang="fr-FR" dirty="0" smtClean="0"/>
              <a:t>2016 </a:t>
            </a:r>
            <a:r>
              <a:rPr lang="fr-FR" dirty="0" smtClean="0"/>
              <a:t>	</a:t>
            </a:r>
            <a:r>
              <a:rPr lang="fr-FR" dirty="0" smtClean="0"/>
              <a:t>5 607k</a:t>
            </a:r>
            <a:r>
              <a:rPr lang="fr-FR" dirty="0" smtClean="0"/>
              <a:t>€</a:t>
            </a:r>
          </a:p>
          <a:p>
            <a:pPr lvl="1" rtl="0"/>
            <a:r>
              <a:rPr lang="fr-FR" dirty="0" smtClean="0"/>
              <a:t>Effectif total :		</a:t>
            </a:r>
            <a:r>
              <a:rPr lang="fr-FR" dirty="0" smtClean="0"/>
              <a:t>49</a:t>
            </a:r>
            <a:r>
              <a:rPr lang="fr-FR" dirty="0" smtClean="0"/>
              <a:t> </a:t>
            </a:r>
            <a:r>
              <a:rPr lang="fr-FR" dirty="0" smtClean="0"/>
              <a:t>Personnes</a:t>
            </a:r>
          </a:p>
          <a:p>
            <a:pPr lvl="3" rtl="0"/>
            <a:r>
              <a:rPr lang="fr-FR" dirty="0" smtClean="0"/>
              <a:t>Dont production : 	          </a:t>
            </a:r>
            <a:r>
              <a:rPr lang="fr-FR" dirty="0" smtClean="0"/>
              <a:t>22 </a:t>
            </a:r>
            <a:r>
              <a:rPr lang="fr-FR" dirty="0" smtClean="0"/>
              <a:t>Personnes</a:t>
            </a:r>
          </a:p>
          <a:p>
            <a:pPr lvl="3" rtl="0"/>
            <a:r>
              <a:rPr lang="fr-FR" dirty="0" smtClean="0"/>
              <a:t>Dont commerciaux	          </a:t>
            </a:r>
            <a:r>
              <a:rPr lang="fr-FR" dirty="0" smtClean="0"/>
              <a:t>17</a:t>
            </a:r>
            <a:r>
              <a:rPr lang="fr-FR" dirty="0" smtClean="0"/>
              <a:t> Personnes</a:t>
            </a:r>
          </a:p>
          <a:p>
            <a:pPr lvl="3" rtl="0"/>
            <a:r>
              <a:rPr lang="fr-FR" dirty="0" smtClean="0"/>
              <a:t>Dont </a:t>
            </a:r>
            <a:r>
              <a:rPr lang="fr-FR" dirty="0" err="1" smtClean="0"/>
              <a:t>Adm</a:t>
            </a:r>
            <a:r>
              <a:rPr lang="fr-FR" dirty="0" smtClean="0"/>
              <a:t>/Be/</a:t>
            </a:r>
            <a:r>
              <a:rPr lang="fr-FR" dirty="0" err="1" smtClean="0"/>
              <a:t>Prod</a:t>
            </a:r>
            <a:r>
              <a:rPr lang="fr-FR" dirty="0" smtClean="0"/>
              <a:t>	          10 Personnes	</a:t>
            </a:r>
            <a:r>
              <a:rPr lang="fr-FR" dirty="0" smtClean="0"/>
              <a:t>	</a:t>
            </a:r>
          </a:p>
          <a:p>
            <a:pPr lvl="3" rtl="0"/>
            <a:endParaRPr lang="fr-FR" dirty="0" smtClean="0"/>
          </a:p>
          <a:p>
            <a:pPr lvl="0"/>
            <a:r>
              <a:rPr lang="fr-FR" sz="1300" b="1" dirty="0" smtClean="0"/>
              <a:t>Les </a:t>
            </a:r>
            <a:r>
              <a:rPr lang="fr-FR" sz="1300" b="1" dirty="0"/>
              <a:t>entités Espace Loggia</a:t>
            </a:r>
          </a:p>
          <a:p>
            <a:pPr marL="163440" lvl="1" indent="0"/>
            <a:r>
              <a:rPr lang="fr-FR" sz="1300" b="1" dirty="0"/>
              <a:t>Magasins :</a:t>
            </a:r>
          </a:p>
          <a:p>
            <a:pPr lvl="2" rtl="0"/>
            <a:r>
              <a:rPr lang="fr-FR" dirty="0"/>
              <a:t>Actuellement : 6 magasins sur la </a:t>
            </a:r>
            <a:r>
              <a:rPr lang="fr-FR" dirty="0" smtClean="0"/>
              <a:t>Région Parisienne, </a:t>
            </a:r>
            <a:r>
              <a:rPr lang="fr-FR" dirty="0"/>
              <a:t>Nice, Marseille, </a:t>
            </a:r>
            <a:r>
              <a:rPr lang="fr-FR" dirty="0" smtClean="0"/>
              <a:t>Lyon</a:t>
            </a:r>
            <a:endParaRPr lang="fr-FR" dirty="0"/>
          </a:p>
          <a:p>
            <a:pPr lvl="2" rtl="0"/>
            <a:r>
              <a:rPr lang="fr-FR" dirty="0"/>
              <a:t>5 partenariats avec Cinna-Ligne </a:t>
            </a:r>
            <a:r>
              <a:rPr lang="fr-FR" dirty="0" err="1"/>
              <a:t>Roset</a:t>
            </a:r>
            <a:r>
              <a:rPr lang="fr-FR" dirty="0"/>
              <a:t> : </a:t>
            </a:r>
            <a:r>
              <a:rPr lang="fr-FR" dirty="0" smtClean="0"/>
              <a:t>Montpellier</a:t>
            </a:r>
            <a:r>
              <a:rPr lang="fr-FR" dirty="0"/>
              <a:t>, Plan de Campagne, Lille, Orgeval et </a:t>
            </a:r>
            <a:r>
              <a:rPr lang="fr-FR" dirty="0" smtClean="0"/>
              <a:t>Nantes</a:t>
            </a:r>
          </a:p>
          <a:p>
            <a:pPr lvl="2" rtl="0"/>
            <a:endParaRPr lang="fr-FR" dirty="0"/>
          </a:p>
          <a:p>
            <a:pPr lvl="1"/>
            <a:r>
              <a:rPr lang="fr-FR" sz="1300" b="1" dirty="0" smtClean="0"/>
              <a:t>Usine de production</a:t>
            </a:r>
            <a:endParaRPr lang="fr-FR" sz="1300" b="1" dirty="0"/>
          </a:p>
          <a:p>
            <a:pPr lvl="2" rtl="0"/>
            <a:r>
              <a:rPr lang="fr-FR" dirty="0" smtClean="0"/>
              <a:t>Ets Chabot basé aux Herbiers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12431" r="42265" b="66852"/>
          <a:stretch/>
        </p:blipFill>
        <p:spPr bwMode="auto">
          <a:xfrm>
            <a:off x="8050138" y="5962770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3200" y="6437160"/>
            <a:ext cx="179280" cy="17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093D14D-C1B0-4598-AA50-918804912907}" type="slidenum">
              <a:t>5</a:t>
            </a:fld>
            <a:endParaRPr lang="en-GB" sz="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Présentation technique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731960" y="1286640"/>
            <a:ext cx="8228160" cy="630000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300" b="1"/>
              <a:t>Quatre familles de produits :</a:t>
            </a:r>
          </a:p>
          <a:p>
            <a:pPr lvl="0">
              <a:buNone/>
            </a:pP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1999" y="2484000"/>
            <a:ext cx="1475999" cy="138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000" y="2484000"/>
            <a:ext cx="1620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20000" y="2448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835999" y="2484000"/>
            <a:ext cx="1475999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texte 8"/>
          <p:cNvSpPr txBox="1">
            <a:spLocks noGrp="1"/>
          </p:cNvSpPr>
          <p:nvPr>
            <p:ph type="body" idx="4294967295"/>
          </p:nvPr>
        </p:nvSpPr>
        <p:spPr>
          <a:xfrm>
            <a:off x="1764000" y="3960000"/>
            <a:ext cx="1655999" cy="2016719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200" b="1"/>
              <a:t>Mezzanines fixes</a:t>
            </a:r>
          </a:p>
          <a:p>
            <a:pPr lvl="1" rtl="0"/>
            <a:r>
              <a:rPr lang="fr-FR"/>
              <a:t>Jeune Urbaine</a:t>
            </a:r>
          </a:p>
          <a:p>
            <a:pPr lvl="1" rtl="0"/>
            <a:r>
              <a:rPr lang="fr-FR"/>
              <a:t>Modulable</a:t>
            </a:r>
          </a:p>
          <a:p>
            <a:pPr lvl="1" rtl="0"/>
            <a:r>
              <a:rPr lang="fr-FR"/>
              <a:t>Attic</a:t>
            </a:r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idx="4294967295"/>
          </p:nvPr>
        </p:nvSpPr>
        <p:spPr>
          <a:xfrm>
            <a:off x="3491999" y="3960000"/>
            <a:ext cx="1655999" cy="2016719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200" b="1"/>
              <a:t>Plateaux mobiles</a:t>
            </a:r>
          </a:p>
          <a:p>
            <a:pPr lvl="1" rtl="0"/>
            <a:r>
              <a:rPr lang="fr-FR"/>
              <a:t>Champ libre</a:t>
            </a:r>
          </a:p>
          <a:p>
            <a:pPr lvl="1" rtl="0"/>
            <a:r>
              <a:rPr lang="fr-FR"/>
              <a:t>Triptyque</a:t>
            </a:r>
          </a:p>
          <a:p>
            <a:pPr lvl="1" rtl="0"/>
            <a:r>
              <a:rPr lang="fr-FR"/>
              <a:t>Éclectique</a:t>
            </a:r>
          </a:p>
        </p:txBody>
      </p:sp>
      <p:sp>
        <p:nvSpPr>
          <p:cNvPr id="11" name="Espace réservé du texte 10"/>
          <p:cNvSpPr txBox="1">
            <a:spLocks noGrp="1"/>
          </p:cNvSpPr>
          <p:nvPr>
            <p:ph type="body" idx="4294967295"/>
          </p:nvPr>
        </p:nvSpPr>
        <p:spPr>
          <a:xfrm>
            <a:off x="5184000" y="3959279"/>
            <a:ext cx="1655999" cy="2016719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200" b="1"/>
              <a:t>Programme Brick</a:t>
            </a:r>
          </a:p>
          <a:p>
            <a:pPr lvl="1" rtl="0"/>
            <a:r>
              <a:rPr lang="fr-FR"/>
              <a:t>Monter</a:t>
            </a:r>
          </a:p>
          <a:p>
            <a:pPr lvl="1" rtl="0"/>
            <a:r>
              <a:rPr lang="fr-FR"/>
              <a:t>S'asseoir</a:t>
            </a:r>
          </a:p>
          <a:p>
            <a:pPr lvl="1" rtl="0"/>
            <a:r>
              <a:rPr lang="fr-FR"/>
              <a:t>Séparer</a:t>
            </a:r>
          </a:p>
          <a:p>
            <a:pPr lvl="1" rtl="0"/>
            <a:r>
              <a:rPr lang="fr-FR"/>
              <a:t>Dormir</a:t>
            </a:r>
          </a:p>
        </p:txBody>
      </p:sp>
      <p:sp>
        <p:nvSpPr>
          <p:cNvPr id="12" name="Espace réservé du texte 11"/>
          <p:cNvSpPr txBox="1">
            <a:spLocks noGrp="1"/>
          </p:cNvSpPr>
          <p:nvPr>
            <p:ph type="body" idx="4294967295"/>
          </p:nvPr>
        </p:nvSpPr>
        <p:spPr>
          <a:xfrm>
            <a:off x="6983999" y="3960000"/>
            <a:ext cx="2196000" cy="2016719"/>
          </a:xfrm>
        </p:spPr>
        <p:txBody>
          <a:bodyPr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/>
            <a:r>
              <a:rPr lang="fr-FR" sz="1200" b="1"/>
              <a:t>Complémentaires</a:t>
            </a:r>
          </a:p>
          <a:p>
            <a:pPr lvl="1" rtl="0"/>
            <a:r>
              <a:rPr lang="fr-FR"/>
              <a:t>Armoires</a:t>
            </a:r>
          </a:p>
          <a:p>
            <a:pPr lvl="1" rtl="0"/>
            <a:r>
              <a:rPr lang="fr-FR"/>
              <a:t>Bureaux</a:t>
            </a:r>
          </a:p>
          <a:p>
            <a:pPr lvl="1" rtl="0"/>
            <a:r>
              <a:rPr lang="fr-FR"/>
              <a:t>Étagères</a:t>
            </a:r>
          </a:p>
          <a:p>
            <a:pPr lvl="1" rtl="0"/>
            <a:r>
              <a:rPr lang="fr-FR"/>
              <a:t>Programme GP</a:t>
            </a:r>
          </a:p>
        </p:txBody>
      </p:sp>
      <p:pic>
        <p:nvPicPr>
          <p:cNvPr id="13" name="Image 12"/>
          <p:cNvPicPr/>
          <p:nvPr/>
        </p:nvPicPr>
        <p:blipFill rotWithShape="1">
          <a:blip r:embed="rId7"/>
          <a:srcRect l="12431" r="42265" b="66852"/>
          <a:stretch/>
        </p:blipFill>
        <p:spPr bwMode="auto">
          <a:xfrm>
            <a:off x="7906122" y="5962770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93200" y="6437160"/>
            <a:ext cx="179280" cy="17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64101D1-0C60-492E-97D0-9DEDEC52CAC5}" type="slidenum">
              <a:t>6</a:t>
            </a:fld>
            <a:endParaRPr lang="en-GB" sz="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E60028"/>
              </a:buClr>
              <a:buSzPct val="100000"/>
              <a:buFont typeface="Arial" pitchFamily="34"/>
              <a:buNone/>
            </a:defPPr>
            <a:lvl1pPr lvl="0">
              <a:buClr>
                <a:srgbClr val="E60028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/>
              <a:t>L'esprit Espace Loggia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1800000" y="1188000"/>
            <a:ext cx="7560000" cy="2611613"/>
          </a:xfrm>
        </p:spPr>
        <p:txBody>
          <a:bodyPr wrap="square" anchor="t" anchorCtr="0">
            <a:spAutoFit/>
          </a:bodyPr>
          <a:lstStyle>
            <a:def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None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188640" marR="0" lvl="0" indent="-188640" algn="l" hangingPunct="1">
              <a:lnSpc>
                <a:spcPct val="110000"/>
              </a:lnSpc>
              <a:spcBef>
                <a:spcPts val="1375"/>
              </a:spcBef>
              <a:spcAft>
                <a:spcPts val="0"/>
              </a:spcAft>
              <a:buClr>
                <a:srgbClr val="E60028"/>
              </a:buClr>
              <a:buSzPct val="95000"/>
              <a:buFont typeface="Wingdings" pitchFamily="2"/>
              <a:buChar char=""/>
              <a:tabLst>
                <a:tab pos="725399" algn="l"/>
                <a:tab pos="1639800" algn="l"/>
                <a:tab pos="2554200" algn="l"/>
                <a:tab pos="3468600" algn="l"/>
                <a:tab pos="4383000" algn="l"/>
                <a:tab pos="5297400" algn="l"/>
                <a:tab pos="6211800" algn="l"/>
                <a:tab pos="7126199" algn="l"/>
                <a:tab pos="8040600" algn="l"/>
                <a:tab pos="8955000" algn="l"/>
                <a:tab pos="98694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352080" marR="0" lvl="1" indent="-161640" algn="l" hangingPunct="1">
              <a:lnSpc>
                <a:spcPct val="110000"/>
              </a:lnSpc>
              <a:spcBef>
                <a:spcPts val="1023"/>
              </a:spcBef>
              <a:spcAft>
                <a:spcPts val="0"/>
              </a:spcAft>
              <a:buClr>
                <a:srgbClr val="E60028"/>
              </a:buClr>
              <a:buSzPct val="100000"/>
              <a:buFont typeface="Webdings" pitchFamily="18"/>
              <a:buChar char=""/>
              <a:tabLst>
                <a:tab pos="561960" algn="l"/>
                <a:tab pos="1476360" algn="l"/>
                <a:tab pos="2390760" algn="l"/>
                <a:tab pos="3305159" algn="l"/>
                <a:tab pos="4219559" algn="l"/>
                <a:tab pos="5133960" algn="l"/>
                <a:tab pos="6048360" algn="l"/>
                <a:tab pos="6962760" algn="l"/>
                <a:tab pos="7877160" algn="l"/>
                <a:tab pos="8791560" algn="l"/>
                <a:tab pos="97059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542880" marR="0" lvl="2" indent="-189000" algn="l" hangingPunct="1">
              <a:lnSpc>
                <a:spcPct val="110000"/>
              </a:lnSpc>
              <a:spcBef>
                <a:spcPts val="686"/>
              </a:spcBef>
              <a:spcAft>
                <a:spcPts val="0"/>
              </a:spcAft>
              <a:buClr>
                <a:srgbClr val="E60028"/>
              </a:buClr>
              <a:buSzPct val="70000"/>
              <a:buFont typeface="Wingdings" pitchFamily="2"/>
              <a:buChar char=""/>
              <a:tabLst>
                <a:tab pos="371159" algn="l"/>
                <a:tab pos="1285560" algn="l"/>
                <a:tab pos="2199960" algn="l"/>
                <a:tab pos="3114360" algn="l"/>
                <a:tab pos="4028759" algn="l"/>
                <a:tab pos="4943159" algn="l"/>
                <a:tab pos="5857560" algn="l"/>
                <a:tab pos="6771960" algn="l"/>
                <a:tab pos="7686360" algn="l"/>
                <a:tab pos="8600760" algn="l"/>
                <a:tab pos="95151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714240" marR="0" lvl="3" indent="-16992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Arial Narrow" pitchFamily="34"/>
              <a:buChar char="–"/>
              <a:tabLst>
                <a:tab pos="199800" algn="l"/>
                <a:tab pos="1114200" algn="l"/>
                <a:tab pos="2028600" algn="l"/>
                <a:tab pos="2943000" algn="l"/>
                <a:tab pos="3857400" algn="l"/>
                <a:tab pos="4771800" algn="l"/>
                <a:tab pos="5686200" algn="l"/>
                <a:tab pos="6600600" algn="l"/>
                <a:tab pos="7515000" algn="l"/>
                <a:tab pos="8429400" algn="l"/>
                <a:tab pos="934380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904679" marR="0" lvl="4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904679" marR="0" lvl="5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904679" marR="0" lvl="6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904679" marR="0" lvl="7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904679" marR="0" lvl="8" indent="-181080" algn="l" hangingPunct="1">
              <a:lnSpc>
                <a:spcPct val="110000"/>
              </a:lnSpc>
              <a:spcBef>
                <a:spcPts val="337"/>
              </a:spcBef>
              <a:spcAft>
                <a:spcPts val="0"/>
              </a:spcAft>
              <a:buClr>
                <a:srgbClr val="E60028"/>
              </a:buClr>
              <a:buSzPct val="80000"/>
              <a:buFont typeface="Wingdings" pitchFamily="2"/>
              <a:buChar char=""/>
              <a:tabLst>
                <a:tab pos="9360" algn="l"/>
                <a:tab pos="923759" algn="l"/>
                <a:tab pos="1838160" algn="l"/>
                <a:tab pos="2752560" algn="l"/>
                <a:tab pos="3666960" algn="l"/>
                <a:tab pos="4581360" algn="l"/>
                <a:tab pos="5495760" algn="l"/>
                <a:tab pos="6410160" algn="l"/>
                <a:tab pos="7324560" algn="l"/>
                <a:tab pos="8238960" algn="l"/>
                <a:tab pos="9153360" algn="l"/>
              </a:tabLst>
              <a:def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341280" lvl="0" indent="-341280">
              <a:lnSpc>
                <a:spcPct val="90000"/>
              </a:lnSpc>
              <a:spcBef>
                <a:spcPts val="598"/>
              </a:spcBef>
            </a:pPr>
            <a:r>
              <a:rPr lang="fr-FR" sz="1300" b="1" dirty="0"/>
              <a:t>L'innovation sur la fonction </a:t>
            </a:r>
            <a:r>
              <a:rPr lang="fr-FR" sz="1300" b="1" dirty="0" smtClean="0"/>
              <a:t>est </a:t>
            </a:r>
            <a:r>
              <a:rPr lang="fr-FR" sz="1300" b="1" dirty="0"/>
              <a:t>liée aux modes de vie et besoins clients</a:t>
            </a:r>
          </a:p>
          <a:p>
            <a:pPr lvl="1" rtl="0"/>
            <a:r>
              <a:rPr lang="en-GB" dirty="0"/>
              <a:t>Proposer des </a:t>
            </a:r>
            <a:r>
              <a:rPr lang="en-GB" dirty="0" err="1"/>
              <a:t>produits</a:t>
            </a:r>
            <a:r>
              <a:rPr lang="en-GB" dirty="0"/>
              <a:t> </a:t>
            </a:r>
            <a:r>
              <a:rPr lang="en-GB" dirty="0" err="1"/>
              <a:t>novateurs</a:t>
            </a:r>
            <a:r>
              <a:rPr lang="en-GB" dirty="0"/>
              <a:t> qui correspondent aux clients</a:t>
            </a:r>
          </a:p>
          <a:p>
            <a:pPr lvl="1" rtl="0"/>
            <a:r>
              <a:rPr lang="en-GB" dirty="0"/>
              <a:t>Proposer </a:t>
            </a:r>
            <a:r>
              <a:rPr lang="en-GB" dirty="0" err="1"/>
              <a:t>personnalisable</a:t>
            </a:r>
            <a:r>
              <a:rPr lang="en-GB" dirty="0"/>
              <a:t> et </a:t>
            </a:r>
            <a:r>
              <a:rPr lang="en-GB" dirty="0" err="1"/>
              <a:t>personnalisé</a:t>
            </a:r>
            <a:r>
              <a:rPr lang="en-GB" dirty="0"/>
              <a:t> avec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esthétique</a:t>
            </a:r>
            <a:r>
              <a:rPr lang="en-GB" dirty="0"/>
              <a:t> </a:t>
            </a:r>
            <a:r>
              <a:rPr lang="en-GB" dirty="0" err="1"/>
              <a:t>moderne</a:t>
            </a:r>
            <a:endParaRPr lang="en-GB" dirty="0"/>
          </a:p>
          <a:p>
            <a:pPr lvl="0"/>
            <a:r>
              <a:rPr lang="fr-FR" sz="1300" b="1" dirty="0"/>
              <a:t>L'innovation du modèle économique : open source</a:t>
            </a:r>
          </a:p>
          <a:p>
            <a:pPr lvl="1" algn="just" rtl="0"/>
            <a:r>
              <a:rPr lang="fr-FR" dirty="0"/>
              <a:t>Un nouveau modèle économique rentable qui a fait ses preuves dans l'économie numérique</a:t>
            </a:r>
          </a:p>
          <a:p>
            <a:pPr lvl="1" algn="just" rtl="0"/>
            <a:r>
              <a:rPr lang="fr-FR" dirty="0"/>
              <a:t>Une stratégie d'innovation</a:t>
            </a:r>
          </a:p>
          <a:p>
            <a:pPr lvl="1" algn="just" rtl="0"/>
            <a:r>
              <a:rPr lang="fr-FR" dirty="0"/>
              <a:t>Et une stratégie de communication…</a:t>
            </a:r>
          </a:p>
          <a:p>
            <a:pPr lvl="1" algn="just" rtl="0"/>
            <a:endParaRPr lang="en-GB" sz="1400" dirty="0">
              <a:cs typeface="Lucida Sans Unicode" pitchFamily="2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12431" r="42265" b="66852"/>
          <a:stretch/>
        </p:blipFill>
        <p:spPr bwMode="auto">
          <a:xfrm>
            <a:off x="7906122" y="5962770"/>
            <a:ext cx="1362075" cy="560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r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13962</TotalTime>
  <Words>326</Words>
  <Application>Microsoft Office PowerPoint</Application>
  <PresentationFormat>Personnalisé</PresentationFormat>
  <Paragraphs>88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Standard</vt:lpstr>
      <vt:lpstr>Titre1</vt:lpstr>
      <vt:lpstr>Titre2</vt:lpstr>
      <vt:lpstr>Titre3</vt:lpstr>
      <vt:lpstr>Default</vt:lpstr>
      <vt:lpstr>Présentation Espace Loggia – Ets Chabot</vt:lpstr>
      <vt:lpstr>Qui est Espace Loggia ?</vt:lpstr>
      <vt:lpstr>L'esprit Espace Loggia</vt:lpstr>
      <vt:lpstr>Quelques Chiffres</vt:lpstr>
      <vt:lpstr>Présentation technique</vt:lpstr>
      <vt:lpstr>L'esprit Espace Loggia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Espace Loggia</dc:title>
  <dc:subject>Offre de Reprise Vibel</dc:subject>
  <dc:creator>Development Solutions</dc:creator>
  <cp:lastModifiedBy>franck</cp:lastModifiedBy>
  <cp:revision>1375</cp:revision>
  <cp:lastPrinted>2012-05-24T17:10:49Z</cp:lastPrinted>
  <dcterms:created xsi:type="dcterms:W3CDTF">2004-07-20T09:15:17Z</dcterms:created>
  <dcterms:modified xsi:type="dcterms:W3CDTF">2017-06-19T05:31:24Z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 Name">
    <vt:lpwstr>Par Paul Malignac</vt:lpwstr>
  </property>
  <property fmtid="{D5CDD505-2E9C-101B-9397-08002B2CF9AE}" pid="3" name="Disclaimer Page">
    <vt:bool>true</vt:bool>
  </property>
  <property fmtid="{D5CDD505-2E9C-101B-9397-08002B2CF9AE}" pid="4" name="GreyPitch">
    <vt:bool>false</vt:bool>
  </property>
  <property fmtid="{D5CDD505-2E9C-101B-9397-08002B2CF9AE}" pid="5" name="IsPitchBook">
    <vt:bool>true</vt:bool>
  </property>
  <property fmtid="{D5CDD505-2E9C-101B-9397-08002B2CF9AE}" pid="6" name="Pitch Date">
    <vt:lpwstr>December 2007</vt:lpwstr>
  </property>
  <property fmtid="{D5CDD505-2E9C-101B-9397-08002B2CF9AE}" pid="7" name="ToC Dividers">
    <vt:bool>false</vt:bool>
  </property>
  <property fmtid="{D5CDD505-2E9C-101B-9397-08002B2CF9AE}" pid="8" name="ToC Numbered">
    <vt:bool>false</vt:bool>
  </property>
  <property fmtid="{D5CDD505-2E9C-101B-9397-08002B2CF9AE}" pid="9" name="Tracking Number">
    <vt:lpwstr/>
  </property>
  <property fmtid="{D5CDD505-2E9C-101B-9397-08002B2CF9AE}" pid="10" name="Version">
    <vt:lpwstr>1a</vt:lpwstr>
  </property>
</Properties>
</file>