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5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90149" autoAdjust="0"/>
  </p:normalViewPr>
  <p:slideViewPr>
    <p:cSldViewPr>
      <p:cViewPr varScale="1">
        <p:scale>
          <a:sx n="65" d="100"/>
          <a:sy n="65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57661-F5F1-4DF3-AFD7-0413AA16B120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12B31-3A11-4BCE-8BA8-5E72A0114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04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12B31-3A11-4BCE-8BA8-5E72A011496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72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defTabSz="45720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2000" b="1" dirty="0">
                <a:solidFill>
                  <a:srgbClr val="FF9900"/>
                </a:solidFill>
                <a:latin typeface="Trebuchet MS" pitchFamily="34" charset="0"/>
              </a:rPr>
              <a:t>Echapper à l’exclusion 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Monotype Sorts"/>
              <a:buNone/>
              <a:defRPr/>
            </a:pPr>
            <a:endParaRPr lang="fr-FR" altLang="fr-FR" sz="16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Monotype Sorts"/>
              <a:buNone/>
              <a:defRPr/>
            </a:pPr>
            <a:endParaRPr lang="fr-FR" altLang="fr-FR" sz="16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Monotype Sorts"/>
              <a:buNone/>
              <a:defRPr/>
            </a:pPr>
            <a:r>
              <a:rPr lang="fr-FR" altLang="fr-FR" dirty="0">
                <a:solidFill>
                  <a:srgbClr val="990099"/>
                </a:solidFill>
                <a:latin typeface="Trebuchet MS" pitchFamily="34" charset="0"/>
              </a:rPr>
              <a:t>La clef : </a:t>
            </a:r>
            <a:r>
              <a:rPr lang="fr-FR" altLang="fr-FR" sz="1600" dirty="0"/>
              <a:t>« </a:t>
            </a:r>
            <a:r>
              <a:rPr lang="fr-FR" altLang="fr-FR" sz="1600" i="1" dirty="0"/>
              <a:t>Le logiciel doit produire un </a:t>
            </a:r>
            <a:r>
              <a:rPr lang="fr-FR" altLang="fr-FR" sz="1600" b="1" i="1" dirty="0"/>
              <a:t>effet technique supplémentaire </a:t>
            </a:r>
            <a:r>
              <a:rPr lang="fr-FR" altLang="fr-FR" sz="1600" i="1" dirty="0"/>
              <a:t>allant au delà des interactions physiques normales entre le programme (le logiciel) et l’ordinateur (le matériel) sur lequel il est exécuté</a:t>
            </a:r>
            <a:r>
              <a:rPr lang="fr-FR" altLang="fr-FR" sz="1600" dirty="0"/>
              <a:t> »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Monotype Sorts"/>
              <a:buNone/>
              <a:defRPr/>
            </a:pPr>
            <a:r>
              <a:rPr lang="fr-FR" altLang="fr-FR" sz="1600" b="1" i="1" dirty="0"/>
              <a:t>Décision IBM  (</a:t>
            </a:r>
            <a:r>
              <a:rPr lang="fr-FR" sz="1600" b="1" i="1" dirty="0"/>
              <a:t>T 1173/97)</a:t>
            </a:r>
            <a:endParaRPr lang="fr-FR" altLang="fr-FR" sz="1600" b="1" i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12B31-3A11-4BCE-8BA8-5E72A011496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70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/>
              <a:t>15/04/2013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687600" y="2638800"/>
            <a:ext cx="7772400" cy="146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kumimoji="0" lang="fr-FR" sz="2800" b="0" i="0" u="none" strike="noStrike" kern="1200" cap="all" spc="960" normalizeH="0" baseline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5295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6270"/>
            <a:ext cx="4906800" cy="720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 dirty="0"/>
              <a:t>15/04/2013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340001" y="2358000"/>
            <a:ext cx="4608264" cy="1935096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spcBef>
                <a:spcPct val="20000"/>
              </a:spcBef>
              <a:buClr>
                <a:srgbClr val="7030A0"/>
              </a:buClr>
              <a:buFont typeface="+mj-lt"/>
              <a:buAutoNum type="arabicPeriod"/>
              <a:defRPr lang="fr-FR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Clr>
                <a:srgbClr val="7030A0"/>
              </a:buClr>
              <a:buFont typeface="+mj-lt"/>
              <a:buNone/>
              <a:defRPr/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Texte</a:t>
            </a:r>
          </a:p>
          <a:p>
            <a:pPr lvl="0"/>
            <a:r>
              <a:rPr lang="fr-FR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rPr>
              <a:t>Texte</a:t>
            </a:r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437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6270"/>
            <a:ext cx="4906800" cy="720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/>
              <a:t>15/04/2013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467544" y="1404001"/>
            <a:ext cx="8208912" cy="4401264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–"/>
              <a:defRPr/>
            </a:lvl2pPr>
            <a:lvl4pPr marL="1600200" indent="-228600">
              <a:buFont typeface="Trebuchet MS" pitchFamily="34" charset="0"/>
              <a:buChar char="–"/>
              <a:defRPr/>
            </a:lvl4pPr>
            <a:lvl5pPr marL="2057400" indent="-228600">
              <a:buFont typeface="Wingdings" pitchFamily="2" charset="2"/>
              <a:buChar char="§"/>
              <a:defRPr>
                <a:solidFill>
                  <a:srgbClr val="595959"/>
                </a:solidFill>
              </a:defRPr>
            </a:lvl5pPr>
            <a:lvl6pPr marL="2286000" indent="0">
              <a:buNone/>
              <a:defRPr sz="1600">
                <a:latin typeface="Trebuchet MS" pitchFamily="34" charset="0"/>
              </a:defRPr>
            </a:lvl6pPr>
            <a:lvl7pPr>
              <a:defRPr sz="1600">
                <a:latin typeface="Trebuchet MS" pitchFamily="34" charset="0"/>
              </a:defRPr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611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6270"/>
            <a:ext cx="4906800" cy="720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/>
              <a:t>15/04/2013</a:t>
            </a:r>
          </a:p>
        </p:txBody>
      </p:sp>
    </p:spTree>
    <p:extLst>
      <p:ext uri="{BB962C8B-B14F-4D97-AF65-F5344CB8AC3E}">
        <p14:creationId xmlns:p14="http://schemas.microsoft.com/office/powerpoint/2010/main" val="128172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filet dégradé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762004"/>
            <a:ext cx="5364000" cy="143139"/>
          </a:xfrm>
          <a:prstGeom prst="rect">
            <a:avLst/>
          </a:prstGeom>
        </p:spPr>
      </p:pic>
      <p:pic>
        <p:nvPicPr>
          <p:cNvPr id="9" name="Image 8" descr="Bandeau web-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119772"/>
            <a:ext cx="8143312" cy="333564"/>
          </a:xfrm>
          <a:prstGeom prst="rect">
            <a:avLst/>
          </a:prstGeom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3"/>
          </p:nvPr>
        </p:nvSpPr>
        <p:spPr>
          <a:xfrm>
            <a:off x="3124200" y="639729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fr-FR" dirty="0"/>
              <a:t>Confidentiel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4"/>
          </p:nvPr>
        </p:nvSpPr>
        <p:spPr>
          <a:xfrm>
            <a:off x="6553200" y="63836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99493255-0F99-4CD0-A8B5-5DD99E248E6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09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fr-FR" dirty="0"/>
              <a:t>15/04/2013</a:t>
            </a:r>
          </a:p>
        </p:txBody>
      </p:sp>
      <p:pic>
        <p:nvPicPr>
          <p:cNvPr id="1026" name="Image 3" descr="USB DISK:papier entete IPSILON:images pour word:image-lettre-logo-Fr:image-Lettre-logo-baseline-F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41648" y="121230"/>
            <a:ext cx="3427296" cy="785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0" r:id="rId4"/>
  </p:sldLayoutIdLst>
  <p:hf hdr="0"/>
  <p:txStyles>
    <p:titleStyle>
      <a:lvl1pPr marL="0" algn="l" defTabSz="914400" rtl="0" eaLnBrk="1" latinLnBrk="0" hangingPunct="1">
        <a:spcBef>
          <a:spcPct val="0"/>
        </a:spcBef>
        <a:buNone/>
        <a:defRPr lang="fr-FR" sz="1800" kern="1200" cap="all" spc="960" baseline="0" noProof="0" dirty="0">
          <a:solidFill>
            <a:srgbClr val="7030A0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Trebuchet MS" pitchFamily="34" charset="0"/>
        <a:buChar char="●"/>
        <a:defRPr lang="fr-FR" sz="2800" kern="1200" baseline="0" noProof="0" dirty="0" smtClean="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EEA420"/>
        </a:buClr>
        <a:buFont typeface="Wingdings" pitchFamily="2" charset="2"/>
        <a:buChar char="Ø"/>
        <a:defRPr lang="fr-FR" sz="2400" kern="1200" baseline="0" noProof="0" dirty="0" smtClean="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331912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ü"/>
        <a:defRPr lang="fr-FR" sz="2000" kern="1200" baseline="0" noProof="0" dirty="0" smtClean="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Courier New" pitchFamily="49" charset="0"/>
        <a:buChar char="o"/>
        <a:defRPr lang="fr-FR" sz="1800" kern="1200" baseline="0" noProof="0" dirty="0" smtClean="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Trebuchet MS" pitchFamily="34" charset="0"/>
        <a:buChar char="-"/>
        <a:defRPr lang="fr-FR" sz="1600" kern="1200" baseline="0" noProof="0" dirty="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>
          <a:xfrm>
            <a:off x="457200" y="6410942"/>
            <a:ext cx="2133600" cy="365125"/>
          </a:xfrm>
          <a:solidFill>
            <a:schemeClr val="bg1"/>
          </a:solidFill>
        </p:spPr>
        <p:txBody>
          <a:bodyPr/>
          <a:lstStyle/>
          <a:p>
            <a:r>
              <a:rPr lang="fr-FR" dirty="0"/>
              <a:t>16/05/2017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type="body" sz="quarter" idx="13"/>
          </p:nvPr>
        </p:nvSpPr>
        <p:spPr bwMode="auto">
          <a:xfrm>
            <a:off x="683568" y="1628800"/>
            <a:ext cx="7988856" cy="1754326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CC00"/>
              </a:buClr>
              <a:buFont typeface="Wingdings 2" pitchFamily="18" charset="2"/>
              <a:buChar char="»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CC00"/>
              </a:buClr>
              <a:buChar char="o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3600" dirty="0" err="1">
                <a:solidFill>
                  <a:srgbClr val="990099"/>
                </a:solidFill>
              </a:rPr>
              <a:t>Propriete</a:t>
            </a:r>
            <a:r>
              <a:rPr lang="fr-FR" altLang="fr-FR" sz="3600" dirty="0">
                <a:solidFill>
                  <a:srgbClr val="990099"/>
                </a:solidFill>
              </a:rPr>
              <a:t> </a:t>
            </a:r>
            <a:r>
              <a:rPr lang="fr-FR" altLang="fr-FR" sz="3600" dirty="0" err="1">
                <a:solidFill>
                  <a:srgbClr val="990099"/>
                </a:solidFill>
              </a:rPr>
              <a:t>intellectuElle</a:t>
            </a:r>
            <a:endParaRPr lang="fr-FR" altLang="fr-FR" sz="3600" dirty="0">
              <a:solidFill>
                <a:srgbClr val="990099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3600" b="1" dirty="0">
                <a:solidFill>
                  <a:srgbClr val="990099"/>
                </a:solidFill>
              </a:rPr>
              <a:t>&amp; Objets CONNECTES 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79712" y="4113246"/>
            <a:ext cx="6400800" cy="1752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 2" pitchFamily="18" charset="2"/>
              <a:buChar char="»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Symbol" pitchFamily="18" charset="2"/>
              <a:buChar char="-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  <a:defRPr/>
            </a:pPr>
            <a:r>
              <a:rPr lang="fr-FR" altLang="fr-FR" sz="2000" kern="0" dirty="0">
                <a:solidFill>
                  <a:srgbClr val="CC3399"/>
                </a:solidFill>
              </a:rPr>
              <a:t> </a:t>
            </a:r>
          </a:p>
          <a:p>
            <a:pPr algn="r">
              <a:defRPr/>
            </a:pPr>
            <a:r>
              <a:rPr lang="fr-FR" altLang="fr-FR" sz="2000" kern="0" dirty="0">
                <a:solidFill>
                  <a:srgbClr val="CC3399"/>
                </a:solidFill>
              </a:rPr>
              <a:t>Cabinet IPSILON  </a:t>
            </a:r>
          </a:p>
          <a:p>
            <a:pPr marL="0" indent="0" algn="r">
              <a:buNone/>
              <a:defRPr/>
            </a:pPr>
            <a:endParaRPr lang="fr-FR" altLang="fr-FR" kern="0" dirty="0"/>
          </a:p>
        </p:txBody>
      </p:sp>
    </p:spTree>
    <p:extLst>
      <p:ext uri="{BB962C8B-B14F-4D97-AF65-F5344CB8AC3E}">
        <p14:creationId xmlns:p14="http://schemas.microsoft.com/office/powerpoint/2010/main" val="257515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 dirty="0"/>
              <a:t>25/04/2017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258161" y="1053895"/>
            <a:ext cx="7632848" cy="4824536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FF9900"/>
                </a:solidFill>
              </a:rPr>
              <a:t>I. Caractéristiques d’un objet connecté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800" b="1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600" b="1" dirty="0">
                <a:solidFill>
                  <a:srgbClr val="990099"/>
                </a:solidFill>
              </a:rPr>
              <a:t>1.1 Caractéristiques internes usuelles</a:t>
            </a:r>
            <a:r>
              <a:rPr lang="fr-FR" altLang="fr-FR" sz="1600" dirty="0">
                <a:solidFill>
                  <a:srgbClr val="990099"/>
                </a:solidFill>
              </a:rPr>
              <a:t>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Capteur de données, e.g. un capteur de bruits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Liaison de communication, généralement sans fil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Unité de pilotage, e.g. microcontrôleur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Un programme exécuté par l’unité de pilotage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600" b="1" dirty="0">
                <a:solidFill>
                  <a:srgbClr val="990099"/>
                </a:solidFill>
              </a:rPr>
              <a:t>1.2 Environnement de fonctionnement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Base de données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Service Web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Terminaux d’accès au service Web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dirty="0">
                <a:latin typeface="Times New Roman" pitchFamily="18" charset="0"/>
              </a:rPr>
              <a:t> </a:t>
            </a:r>
          </a:p>
          <a:p>
            <a:endParaRPr lang="fr-FR" dirty="0"/>
          </a:p>
        </p:txBody>
      </p:sp>
      <p:grpSp>
        <p:nvGrpSpPr>
          <p:cNvPr id="21" name="Groupe 20"/>
          <p:cNvGrpSpPr/>
          <p:nvPr/>
        </p:nvGrpSpPr>
        <p:grpSpPr>
          <a:xfrm>
            <a:off x="6520197" y="1842242"/>
            <a:ext cx="1823238" cy="3247841"/>
            <a:chOff x="6146518" y="1189271"/>
            <a:chExt cx="2913016" cy="4901888"/>
          </a:xfrm>
        </p:grpSpPr>
        <p:pic>
          <p:nvPicPr>
            <p:cNvPr id="1028" name="Picture 4" descr="https://patentscope.wipo.int/search/docservice_fpimage/WOFI2016050048@@@false@@@en;jsessionid=329387EEF0CA054C26D32A9A195843B8.wapp1nA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438" t="16154" r="71391" b="68345"/>
            <a:stretch/>
          </p:blipFill>
          <p:spPr bwMode="auto">
            <a:xfrm>
              <a:off x="7072576" y="2957202"/>
              <a:ext cx="322440" cy="564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Connecteur droit 12"/>
            <p:cNvCxnSpPr>
              <a:cxnSpLocks/>
            </p:cNvCxnSpPr>
            <p:nvPr/>
          </p:nvCxnSpPr>
          <p:spPr>
            <a:xfrm flipH="1">
              <a:off x="7395016" y="4389380"/>
              <a:ext cx="993409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cxnSpLocks/>
            </p:cNvCxnSpPr>
            <p:nvPr/>
          </p:nvCxnSpPr>
          <p:spPr>
            <a:xfrm flipV="1">
              <a:off x="7234971" y="3537012"/>
              <a:ext cx="1" cy="48517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>
              <a:cxnSpLocks/>
            </p:cNvCxnSpPr>
            <p:nvPr/>
          </p:nvCxnSpPr>
          <p:spPr>
            <a:xfrm flipV="1">
              <a:off x="7234971" y="4752219"/>
              <a:ext cx="1" cy="62099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30" name="Picture 6" descr="Résultat de recherche d'images pour &quot;beddit tablet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2255" y="1189271"/>
              <a:ext cx="1528692" cy="1528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Nuage 7"/>
            <p:cNvSpPr>
              <a:spLocks/>
            </p:cNvSpPr>
            <p:nvPr/>
          </p:nvSpPr>
          <p:spPr bwMode="auto">
            <a:xfrm>
              <a:off x="6553200" y="3734916"/>
              <a:ext cx="1417881" cy="1116698"/>
            </a:xfrm>
            <a:custGeom>
              <a:avLst/>
              <a:gdLst>
                <a:gd name="T0" fmla="*/ 427039 w 43200"/>
                <a:gd name="T1" fmla="*/ 760312 h 43200"/>
                <a:gd name="T2" fmla="*/ 196549 w 43200"/>
                <a:gd name="T3" fmla="*/ 737163 h 43200"/>
                <a:gd name="T4" fmla="*/ 630412 w 43200"/>
                <a:gd name="T5" fmla="*/ 1013643 h 43200"/>
                <a:gd name="T6" fmla="*/ 529590 w 43200"/>
                <a:gd name="T7" fmla="*/ 1024709 h 43200"/>
                <a:gd name="T8" fmla="*/ 1499413 w 43200"/>
                <a:gd name="T9" fmla="*/ 1135371 h 43200"/>
                <a:gd name="T10" fmla="*/ 1438628 w 43200"/>
                <a:gd name="T11" fmla="*/ 1084832 h 43200"/>
                <a:gd name="T12" fmla="*/ 2623108 w 43200"/>
                <a:gd name="T13" fmla="*/ 1009344 h 43200"/>
                <a:gd name="T14" fmla="*/ 2598813 w 43200"/>
                <a:gd name="T15" fmla="*/ 1064791 h 43200"/>
                <a:gd name="T16" fmla="*/ 3105563 w 43200"/>
                <a:gd name="T17" fmla="*/ 666700 h 43200"/>
                <a:gd name="T18" fmla="*/ 3401387 w 43200"/>
                <a:gd name="T19" fmla="*/ 873965 h 43200"/>
                <a:gd name="T20" fmla="*/ 3803402 w 43200"/>
                <a:gd name="T21" fmla="*/ 445958 h 43200"/>
                <a:gd name="T22" fmla="*/ 3671642 w 43200"/>
                <a:gd name="T23" fmla="*/ 523682 h 43200"/>
                <a:gd name="T24" fmla="*/ 3487286 w 43200"/>
                <a:gd name="T25" fmla="*/ 157598 h 43200"/>
                <a:gd name="T26" fmla="*/ 3494202 w 43200"/>
                <a:gd name="T27" fmla="*/ 194311 h 43200"/>
                <a:gd name="T28" fmla="*/ 2645948 w 43200"/>
                <a:gd name="T29" fmla="*/ 114786 h 43200"/>
                <a:gd name="T30" fmla="*/ 2713466 w 43200"/>
                <a:gd name="T31" fmla="*/ 67965 h 43200"/>
                <a:gd name="T32" fmla="*/ 2014717 w 43200"/>
                <a:gd name="T33" fmla="*/ 137093 h 43200"/>
                <a:gd name="T34" fmla="*/ 2047384 w 43200"/>
                <a:gd name="T35" fmla="*/ 96720 h 43200"/>
                <a:gd name="T36" fmla="*/ 1273928 w 43200"/>
                <a:gd name="T37" fmla="*/ 150802 h 43200"/>
                <a:gd name="T38" fmla="*/ 1392221 w 43200"/>
                <a:gd name="T39" fmla="*/ 189955 h 43200"/>
                <a:gd name="T40" fmla="*/ 375536 w 43200"/>
                <a:gd name="T41" fmla="*/ 458592 h 43200"/>
                <a:gd name="T42" fmla="*/ 354880 w 43200"/>
                <a:gd name="T43" fmla="*/ 417377 h 43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3200"/>
                <a:gd name="T67" fmla="*/ 0 h 43200"/>
                <a:gd name="T68" fmla="*/ 43200 w 43200"/>
                <a:gd name="T69" fmla="*/ 43200 h 432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3200" h="43200">
                  <a:moveTo>
                    <a:pt x="3900" y="14370"/>
                  </a:moveTo>
                  <a:cubicBezTo>
                    <a:pt x="3629" y="11657"/>
                    <a:pt x="4261" y="8921"/>
                    <a:pt x="5623" y="6907"/>
                  </a:cubicBezTo>
                  <a:cubicBezTo>
                    <a:pt x="7775" y="3726"/>
                    <a:pt x="11264" y="3017"/>
                    <a:pt x="14005" y="5202"/>
                  </a:cubicBezTo>
                  <a:cubicBezTo>
                    <a:pt x="15678" y="909"/>
                    <a:pt x="19914" y="22"/>
                    <a:pt x="22456" y="3432"/>
                  </a:cubicBezTo>
                  <a:cubicBezTo>
                    <a:pt x="23097" y="1683"/>
                    <a:pt x="24328" y="474"/>
                    <a:pt x="25749" y="200"/>
                  </a:cubicBezTo>
                  <a:cubicBezTo>
                    <a:pt x="27313" y="-102"/>
                    <a:pt x="28875" y="770"/>
                    <a:pt x="29833" y="2481"/>
                  </a:cubicBezTo>
                  <a:cubicBezTo>
                    <a:pt x="31215" y="267"/>
                    <a:pt x="33501" y="-460"/>
                    <a:pt x="35463" y="690"/>
                  </a:cubicBezTo>
                  <a:cubicBezTo>
                    <a:pt x="36958" y="1566"/>
                    <a:pt x="38030" y="3400"/>
                    <a:pt x="38318" y="5576"/>
                  </a:cubicBezTo>
                  <a:cubicBezTo>
                    <a:pt x="40046" y="6218"/>
                    <a:pt x="41422" y="7998"/>
                    <a:pt x="41982" y="10318"/>
                  </a:cubicBezTo>
                  <a:cubicBezTo>
                    <a:pt x="42389" y="12002"/>
                    <a:pt x="42331" y="13831"/>
                    <a:pt x="41818" y="15460"/>
                  </a:cubicBezTo>
                  <a:cubicBezTo>
                    <a:pt x="43079" y="17694"/>
                    <a:pt x="43520" y="20590"/>
                    <a:pt x="43016" y="23322"/>
                  </a:cubicBezTo>
                  <a:cubicBezTo>
                    <a:pt x="42346" y="26954"/>
                    <a:pt x="40128" y="29674"/>
                    <a:pt x="37404" y="30204"/>
                  </a:cubicBezTo>
                  <a:cubicBezTo>
                    <a:pt x="37391" y="32471"/>
                    <a:pt x="36658" y="34621"/>
                    <a:pt x="35395" y="36101"/>
                  </a:cubicBezTo>
                  <a:cubicBezTo>
                    <a:pt x="33476" y="38350"/>
                    <a:pt x="30704" y="38639"/>
                    <a:pt x="28555" y="36815"/>
                  </a:cubicBezTo>
                  <a:cubicBezTo>
                    <a:pt x="27860" y="39948"/>
                    <a:pt x="25999" y="42343"/>
                    <a:pt x="23667" y="43106"/>
                  </a:cubicBezTo>
                  <a:cubicBezTo>
                    <a:pt x="20919" y="44005"/>
                    <a:pt x="18051" y="42473"/>
                    <a:pt x="16480" y="39266"/>
                  </a:cubicBezTo>
                  <a:cubicBezTo>
                    <a:pt x="12772" y="42310"/>
                    <a:pt x="7956" y="40599"/>
                    <a:pt x="5804" y="35472"/>
                  </a:cubicBezTo>
                  <a:cubicBezTo>
                    <a:pt x="3690" y="35809"/>
                    <a:pt x="1705" y="34024"/>
                    <a:pt x="1110" y="31250"/>
                  </a:cubicBezTo>
                  <a:cubicBezTo>
                    <a:pt x="679" y="29243"/>
                    <a:pt x="1060" y="27077"/>
                    <a:pt x="2113" y="25551"/>
                  </a:cubicBezTo>
                  <a:cubicBezTo>
                    <a:pt x="619" y="24354"/>
                    <a:pt x="-213" y="22057"/>
                    <a:pt x="-5" y="19704"/>
                  </a:cubicBezTo>
                  <a:cubicBezTo>
                    <a:pt x="239" y="16949"/>
                    <a:pt x="1845" y="14791"/>
                    <a:pt x="3863" y="14507"/>
                  </a:cubicBezTo>
                  <a:cubicBezTo>
                    <a:pt x="3875" y="14461"/>
                    <a:pt x="3888" y="14416"/>
                    <a:pt x="3900" y="14370"/>
                  </a:cubicBezTo>
                  <a:close/>
                </a:path>
                <a:path w="43200" h="43200" fill="none">
                  <a:moveTo>
                    <a:pt x="4693" y="26177"/>
                  </a:moveTo>
                  <a:cubicBezTo>
                    <a:pt x="3809" y="26271"/>
                    <a:pt x="2925" y="25993"/>
                    <a:pt x="2160" y="25380"/>
                  </a:cubicBezTo>
                  <a:moveTo>
                    <a:pt x="6928" y="34899"/>
                  </a:moveTo>
                  <a:cubicBezTo>
                    <a:pt x="6573" y="35092"/>
                    <a:pt x="6200" y="35220"/>
                    <a:pt x="5820" y="35280"/>
                  </a:cubicBezTo>
                  <a:moveTo>
                    <a:pt x="16478" y="39090"/>
                  </a:moveTo>
                  <a:cubicBezTo>
                    <a:pt x="16211" y="38544"/>
                    <a:pt x="15987" y="37961"/>
                    <a:pt x="15810" y="37350"/>
                  </a:cubicBezTo>
                  <a:moveTo>
                    <a:pt x="28827" y="34751"/>
                  </a:moveTo>
                  <a:cubicBezTo>
                    <a:pt x="28788" y="35398"/>
                    <a:pt x="28698" y="36038"/>
                    <a:pt x="28560" y="36660"/>
                  </a:cubicBezTo>
                  <a:moveTo>
                    <a:pt x="34129" y="22954"/>
                  </a:moveTo>
                  <a:cubicBezTo>
                    <a:pt x="36133" y="24282"/>
                    <a:pt x="37398" y="27058"/>
                    <a:pt x="37380" y="30090"/>
                  </a:cubicBezTo>
                  <a:moveTo>
                    <a:pt x="41798" y="15354"/>
                  </a:move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cubicBezTo>
                    <a:pt x="38379" y="5843"/>
                    <a:pt x="38405" y="6266"/>
                    <a:pt x="38400" y="6690"/>
                  </a:cubicBezTo>
                  <a:moveTo>
                    <a:pt x="29078" y="3952"/>
                  </a:moveTo>
                  <a:cubicBezTo>
                    <a:pt x="29267" y="3369"/>
                    <a:pt x="29516" y="2826"/>
                    <a:pt x="29820" y="2340"/>
                  </a:cubicBezTo>
                  <a:moveTo>
                    <a:pt x="22141" y="4720"/>
                  </a:moveTo>
                  <a:cubicBezTo>
                    <a:pt x="22218" y="4238"/>
                    <a:pt x="22339" y="3771"/>
                    <a:pt x="22500" y="3330"/>
                  </a:cubicBezTo>
                  <a:moveTo>
                    <a:pt x="14000" y="5192"/>
                  </a:moveTo>
                  <a:cubicBezTo>
                    <a:pt x="14472" y="5568"/>
                    <a:pt x="14908" y="6021"/>
                    <a:pt x="15300" y="6540"/>
                  </a:cubicBezTo>
                  <a:moveTo>
                    <a:pt x="4127" y="15789"/>
                  </a:moveTo>
                  <a:cubicBezTo>
                    <a:pt x="4024" y="15325"/>
                    <a:pt x="3948" y="14851"/>
                    <a:pt x="3900" y="14370"/>
                  </a:cubicBezTo>
                </a:path>
              </a:pathLst>
            </a:cu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</a:rPr>
                <a:t> 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2" name="Picture 8" descr="Moniteur, Tablette, Smartphone, Electronics, Expositio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46518" y="5135012"/>
              <a:ext cx="1507227" cy="956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Ordinateur, Des Données, Base De Données, Diagramme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850" r="71496" b="-2772"/>
            <a:stretch/>
          </p:blipFill>
          <p:spPr bwMode="auto">
            <a:xfrm>
              <a:off x="8264391" y="3522188"/>
              <a:ext cx="576064" cy="705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Ordinateur, Des Données, Base De Données, Diagramme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300" r="72803" b="35996"/>
            <a:stretch/>
          </p:blipFill>
          <p:spPr bwMode="auto">
            <a:xfrm>
              <a:off x="8277724" y="4227953"/>
              <a:ext cx="556407" cy="623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 : coins arrondis 17"/>
            <p:cNvSpPr/>
            <p:nvPr/>
          </p:nvSpPr>
          <p:spPr>
            <a:xfrm>
              <a:off x="8184319" y="3360761"/>
              <a:ext cx="875215" cy="1774251"/>
            </a:xfrm>
            <a:prstGeom prst="roundRect">
              <a:avLst/>
            </a:prstGeom>
            <a:noFill/>
            <a:ln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040" name="Picture 16" descr="Wi-Fi, Wi Fi, Symbole, Sans Fil, Internet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826742" flipH="1">
              <a:off x="7567449" y="2485603"/>
              <a:ext cx="324544" cy="239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Espace réservé de la date 3"/>
          <p:cNvSpPr txBox="1">
            <a:spLocks/>
          </p:cNvSpPr>
          <p:nvPr/>
        </p:nvSpPr>
        <p:spPr>
          <a:xfrm>
            <a:off x="457200" y="6410942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16/05/2017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38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 dirty="0"/>
              <a:t>25/04/2017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81545" y="1015023"/>
            <a:ext cx="5830615" cy="4824536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FF9900"/>
                </a:solidFill>
              </a:rPr>
              <a:t>2. Titres de propriété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2000" b="1" dirty="0">
              <a:solidFill>
                <a:srgbClr val="FF99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990099"/>
                </a:solidFill>
              </a:rPr>
              <a:t> 2.1 Marque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Conditions de validité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400" dirty="0">
                <a:solidFill>
                  <a:srgbClr val="990099"/>
                </a:solidFill>
              </a:rPr>
              <a:t>Doit pouvoir être représentée graphiquement</a:t>
            </a: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400" dirty="0">
              <a:solidFill>
                <a:srgbClr val="990099"/>
              </a:solidFill>
            </a:endParaRP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400" dirty="0">
                <a:solidFill>
                  <a:srgbClr val="990099"/>
                </a:solidFill>
              </a:rPr>
              <a:t>Doit être distinctive des produits et des services</a:t>
            </a: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400" dirty="0">
              <a:solidFill>
                <a:srgbClr val="990099"/>
              </a:solidFill>
            </a:endParaRP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400" dirty="0">
                <a:solidFill>
                  <a:srgbClr val="990099"/>
                </a:solidFill>
              </a:rPr>
              <a:t>Ne doit être ni générique, ni descriptive, ni trompeuse</a:t>
            </a: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400" dirty="0">
              <a:solidFill>
                <a:srgbClr val="990099"/>
              </a:solidFill>
            </a:endParaRP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400" dirty="0">
                <a:solidFill>
                  <a:srgbClr val="990099"/>
                </a:solidFill>
              </a:rPr>
              <a:t>Ne doit pas porter atteinte à des droits antérieurs  </a:t>
            </a: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400" dirty="0">
              <a:solidFill>
                <a:srgbClr val="990099"/>
              </a:solidFill>
            </a:endParaRP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400" dirty="0">
                <a:solidFill>
                  <a:srgbClr val="990099"/>
                </a:solidFill>
              </a:rPr>
              <a:t>Ne doit pas porter atteinte aux bonnes mœurs, ni être contraire à l’ordre public</a:t>
            </a: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200" dirty="0">
              <a:solidFill>
                <a:srgbClr val="990099"/>
              </a:solidFill>
            </a:endParaRP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2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Durée de protection : 10 ans renouvelable à l’infini</a:t>
            </a:r>
          </a:p>
          <a:p>
            <a:pPr marL="1617662" lvl="2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2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dirty="0">
                <a:latin typeface="Times New Roman" pitchFamily="18" charset="0"/>
              </a:rPr>
              <a:t> </a:t>
            </a:r>
          </a:p>
          <a:p>
            <a:endParaRPr lang="fr-FR" dirty="0"/>
          </a:p>
        </p:txBody>
      </p:sp>
      <p:pic>
        <p:nvPicPr>
          <p:cNvPr id="2050" name="Picture 2" descr="Image de la marq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792" y="2780928"/>
            <a:ext cx="1532465" cy="39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ZoneTexte 2052"/>
          <p:cNvSpPr txBox="1"/>
          <p:nvPr/>
        </p:nvSpPr>
        <p:spPr>
          <a:xfrm>
            <a:off x="6424792" y="3444841"/>
            <a:ext cx="41678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Classification de Nice</a:t>
            </a:r>
            <a:r>
              <a:rPr lang="fr-FR" sz="1050" dirty="0"/>
              <a:t> :</a:t>
            </a:r>
          </a:p>
          <a:p>
            <a:r>
              <a:rPr lang="fr-FR" sz="1050" dirty="0"/>
              <a:t>  9  ;  10  ;  20  ;  24  ;  42 </a:t>
            </a:r>
            <a:endParaRPr lang="fr-FR" altLang="fr-FR" sz="900" dirty="0">
              <a:solidFill>
                <a:srgbClr val="990099"/>
              </a:solidFill>
            </a:endParaRPr>
          </a:p>
          <a:p>
            <a:endParaRPr lang="fr-FR" dirty="0"/>
          </a:p>
        </p:txBody>
      </p:sp>
      <p:sp>
        <p:nvSpPr>
          <p:cNvPr id="49" name="Espace réservé de la date 3"/>
          <p:cNvSpPr txBox="1">
            <a:spLocks/>
          </p:cNvSpPr>
          <p:nvPr/>
        </p:nvSpPr>
        <p:spPr>
          <a:xfrm>
            <a:off x="457200" y="6410942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16/05/2017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176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 dirty="0"/>
              <a:t>25/04/2017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81545" y="1015023"/>
            <a:ext cx="4884889" cy="4824536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2000" b="1" dirty="0">
                <a:solidFill>
                  <a:srgbClr val="FF9900"/>
                </a:solidFill>
              </a:rPr>
              <a:t> </a:t>
            </a:r>
            <a:endParaRPr lang="fr-FR" altLang="fr-FR" sz="20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FF9900"/>
                </a:solidFill>
              </a:rPr>
              <a:t>2. Titres de propriété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2000" b="1" dirty="0">
              <a:solidFill>
                <a:srgbClr val="FF99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990099"/>
                </a:solidFill>
              </a:rPr>
              <a:t> 2.2 Dessins &amp; Modèle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 </a:t>
            </a:r>
            <a:r>
              <a:rPr lang="fr-FR" sz="1600" dirty="0">
                <a:solidFill>
                  <a:srgbClr val="990099"/>
                </a:solidFill>
              </a:rPr>
              <a:t>Conditions de protection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sz="1600" dirty="0">
              <a:solidFill>
                <a:srgbClr val="990099"/>
              </a:solidFill>
            </a:endParaRPr>
          </a:p>
          <a:p>
            <a:pPr lvl="2"/>
            <a:r>
              <a:rPr lang="fr-FR" sz="1600" dirty="0"/>
              <a:t>Nouveauté</a:t>
            </a:r>
          </a:p>
          <a:p>
            <a:pPr lvl="2"/>
            <a:r>
              <a:rPr lang="fr-FR" sz="1600" dirty="0"/>
              <a:t>Caractère propre</a:t>
            </a:r>
          </a:p>
          <a:p>
            <a:pPr lvl="2"/>
            <a:r>
              <a:rPr lang="fr-FR" sz="1600" dirty="0"/>
              <a:t>Sans fonction technique</a:t>
            </a:r>
          </a:p>
          <a:p>
            <a:pPr lvl="2"/>
            <a:r>
              <a:rPr lang="fr-FR" sz="1600" dirty="0"/>
              <a:t>Caractère apparent</a:t>
            </a:r>
          </a:p>
          <a:p>
            <a:pPr lvl="1"/>
            <a:endParaRPr lang="fr-FR" sz="1400" dirty="0"/>
          </a:p>
          <a:p>
            <a:pPr marL="57150" indent="0">
              <a:buNone/>
            </a:pPr>
            <a:r>
              <a:rPr lang="fr-FR" sz="1400" dirty="0"/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sz="1600" dirty="0">
                <a:solidFill>
                  <a:srgbClr val="990099"/>
                </a:solidFill>
              </a:rPr>
              <a:t>Durée de protection : </a:t>
            </a:r>
            <a:r>
              <a:rPr lang="fr-FR" sz="1600" dirty="0"/>
              <a:t>5 ans renouvelables jusqu’à 25 ans maximum.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2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dirty="0">
                <a:latin typeface="Times New Roman" pitchFamily="18" charset="0"/>
              </a:rPr>
              <a:t> </a:t>
            </a:r>
          </a:p>
          <a:p>
            <a:endParaRPr lang="fr-FR" dirty="0"/>
          </a:p>
        </p:txBody>
      </p:sp>
      <p:pic>
        <p:nvPicPr>
          <p:cNvPr id="3074" name="Picture 2" descr="Image du dessin ou modè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46" y="1700808"/>
            <a:ext cx="19742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ésultat de recherche d'images pour &quot;beddit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63" t="10970" r="33463"/>
          <a:stretch/>
        </p:blipFill>
        <p:spPr bwMode="auto">
          <a:xfrm>
            <a:off x="6576109" y="3573016"/>
            <a:ext cx="1233170" cy="194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Espace réservé de la date 3"/>
          <p:cNvSpPr txBox="1">
            <a:spLocks/>
          </p:cNvSpPr>
          <p:nvPr/>
        </p:nvSpPr>
        <p:spPr>
          <a:xfrm>
            <a:off x="457200" y="6410942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16/05/2017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355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 dirty="0"/>
              <a:t>25/04/2017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81545" y="1015023"/>
            <a:ext cx="4884889" cy="4824536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2000" b="1" dirty="0">
                <a:solidFill>
                  <a:srgbClr val="FF9900"/>
                </a:solidFill>
              </a:rPr>
              <a:t> </a:t>
            </a:r>
            <a:endParaRPr lang="fr-FR" altLang="fr-FR" sz="20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FF9900"/>
                </a:solidFill>
              </a:rPr>
              <a:t>2. Titres de propriété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2000" b="1" dirty="0">
              <a:solidFill>
                <a:srgbClr val="FF99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990099"/>
                </a:solidFill>
              </a:rPr>
              <a:t> 2.3 Brevet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 </a:t>
            </a:r>
            <a:r>
              <a:rPr lang="fr-FR" sz="1600" dirty="0">
                <a:solidFill>
                  <a:srgbClr val="990099"/>
                </a:solidFill>
              </a:rPr>
              <a:t>Conditions de protection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sz="1600" dirty="0">
              <a:solidFill>
                <a:srgbClr val="990099"/>
              </a:solidFill>
            </a:endParaRPr>
          </a:p>
          <a:p>
            <a:pPr lvl="2"/>
            <a:r>
              <a:rPr lang="fr-FR" sz="1600" dirty="0"/>
              <a:t>Une invention (notion de technique)</a:t>
            </a:r>
          </a:p>
          <a:p>
            <a:pPr lvl="2"/>
            <a:r>
              <a:rPr lang="fr-FR" sz="1600" dirty="0"/>
              <a:t>Nouvelle</a:t>
            </a:r>
          </a:p>
          <a:p>
            <a:pPr lvl="2"/>
            <a:r>
              <a:rPr lang="fr-FR" sz="1600" dirty="0"/>
              <a:t>Impliquant une activité inventive</a:t>
            </a:r>
          </a:p>
          <a:p>
            <a:pPr lvl="2"/>
            <a:r>
              <a:rPr lang="fr-FR" sz="1600" dirty="0"/>
              <a:t>Susceptible d’application industrielle</a:t>
            </a:r>
          </a:p>
          <a:p>
            <a:pPr marL="57150" indent="0">
              <a:buNone/>
            </a:pPr>
            <a:r>
              <a:rPr lang="fr-FR" sz="1400" dirty="0"/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sz="1600" dirty="0">
                <a:solidFill>
                  <a:srgbClr val="990099"/>
                </a:solidFill>
              </a:rPr>
              <a:t>Durée de protection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sz="1600" dirty="0">
              <a:solidFill>
                <a:srgbClr val="990099"/>
              </a:solidFill>
            </a:endParaRPr>
          </a:p>
          <a:p>
            <a:pPr lvl="2">
              <a:lnSpc>
                <a:spcPct val="90000"/>
              </a:lnSpc>
              <a:buSzPct val="70000"/>
              <a:defRPr/>
            </a:pPr>
            <a:r>
              <a:rPr lang="fr-FR" sz="1600" dirty="0"/>
              <a:t>20 ans maximum / paiement d’annuités</a:t>
            </a:r>
            <a:endParaRPr lang="fr-FR" altLang="fr-FR" sz="1600" dirty="0"/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dirty="0">
                <a:latin typeface="Times New Roman" pitchFamily="18" charset="0"/>
              </a:rPr>
              <a:t> </a:t>
            </a:r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434" y="1225706"/>
            <a:ext cx="3235550" cy="4581128"/>
          </a:xfrm>
          <a:prstGeom prst="rect">
            <a:avLst/>
          </a:prstGeom>
        </p:spPr>
      </p:pic>
      <p:sp>
        <p:nvSpPr>
          <p:cNvPr id="21" name="Espace réservé de la date 3"/>
          <p:cNvSpPr txBox="1">
            <a:spLocks/>
          </p:cNvSpPr>
          <p:nvPr/>
        </p:nvSpPr>
        <p:spPr>
          <a:xfrm>
            <a:off x="457200" y="6410942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16/05/2017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130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 dirty="0"/>
              <a:t>25/04/2017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251520" y="1268760"/>
            <a:ext cx="8496944" cy="468052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FF9900"/>
                </a:solidFill>
              </a:rPr>
              <a:t>3. Cas particulier des logiciels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990099"/>
                </a:solidFill>
              </a:rPr>
              <a:t>3.1 Distinguer le code source …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Article L.611-10 CPI 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:« </a:t>
            </a:r>
            <a:r>
              <a:rPr lang="fr-FR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Sont brevetables, dans </a:t>
            </a:r>
            <a:r>
              <a:rPr lang="fr-FR" sz="1100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tous les domaines technologiques</a:t>
            </a:r>
            <a:r>
              <a:rPr lang="fr-FR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les inventions nouvelles impliquant une activité inventive et susceptibles d’application industrielle (…) 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».</a:t>
            </a:r>
            <a:endParaRPr lang="fr-FR" altLang="fr-F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Mais : </a:t>
            </a:r>
            <a:r>
              <a:rPr lang="fr-FR" alt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 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 sont pas considérées comme des inventions (…) les programmes d’ordinateur (…) </a:t>
            </a:r>
            <a:r>
              <a:rPr lang="fr-FR" sz="11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considérés en tant que tel</a:t>
            </a:r>
            <a:r>
              <a:rPr lang="fr-FR" sz="11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»</a:t>
            </a:r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alt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 «en tant que tel » </a:t>
            </a:r>
            <a:r>
              <a:rPr lang="fr-FR" alt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fr-FR" altLang="fr-F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source  -&gt;  droit d’auteur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sz="1100" dirty="0"/>
              <a:t>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1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400" b="1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990099"/>
                </a:solidFill>
              </a:rPr>
              <a:t>3.2 … des fonctionnalités </a:t>
            </a:r>
            <a:r>
              <a:rPr lang="fr-FR" sz="1800" b="1" dirty="0">
                <a:solidFill>
                  <a:srgbClr val="990099"/>
                </a:solidFill>
              </a:rPr>
              <a:t>techniques spécifiques du logiciel</a:t>
            </a:r>
            <a:endParaRPr lang="fr-FR" altLang="fr-FR" sz="1800" b="1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4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4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fonctionnalités techniques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spécifiques = 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combinaison particulière d’étapes de l’algorithme avec un effet technique nouveau -&gt; </a:t>
            </a:r>
            <a:r>
              <a:rPr lang="fr-FR" alt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brevet</a:t>
            </a:r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clef : « </a:t>
            </a:r>
            <a:r>
              <a:rPr lang="fr-FR" altLang="fr-FR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logiciel doit produire un </a:t>
            </a:r>
            <a:r>
              <a:rPr lang="fr-FR" altLang="fr-FR" sz="1400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effet technique supplémentaire </a:t>
            </a:r>
            <a:r>
              <a:rPr lang="fr-FR" altLang="fr-FR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allant </a:t>
            </a:r>
            <a:r>
              <a:rPr lang="fr-FR" altLang="fr-FR" sz="1400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 delà des interactions physiques normales </a:t>
            </a:r>
            <a:r>
              <a:rPr lang="fr-FR" altLang="fr-FR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 le programme (le logiciel) et l’ordinateur (le matériel) sur lequel il est exécuté</a:t>
            </a:r>
            <a:r>
              <a:rPr lang="fr-FR" alt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» Décision IBM  (T 1173/97)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endParaRPr lang="fr-FR" dirty="0"/>
          </a:p>
        </p:txBody>
      </p:sp>
      <p:sp>
        <p:nvSpPr>
          <p:cNvPr id="7" name="Espace réservé de la date 3"/>
          <p:cNvSpPr txBox="1">
            <a:spLocks/>
          </p:cNvSpPr>
          <p:nvPr/>
        </p:nvSpPr>
        <p:spPr>
          <a:xfrm>
            <a:off x="457200" y="6410942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16/05/2017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8086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93255-0F99-4CD0-A8B5-5DD99E248E64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r-FR" dirty="0"/>
              <a:t>25/04/2017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55556" y="1268760"/>
            <a:ext cx="5008444" cy="4824536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2000" b="1" dirty="0">
                <a:solidFill>
                  <a:srgbClr val="FF9900"/>
                </a:solidFill>
              </a:rPr>
              <a:t> </a:t>
            </a:r>
            <a:endParaRPr lang="fr-FR" altLang="fr-FR" sz="20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800" b="1" dirty="0">
                <a:solidFill>
                  <a:srgbClr val="FF9900"/>
                </a:solidFill>
              </a:rPr>
              <a:t>4. Bases de données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2000" b="1" dirty="0">
              <a:solidFill>
                <a:srgbClr val="FF99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600" b="1" dirty="0">
                <a:solidFill>
                  <a:srgbClr val="990099"/>
                </a:solidFill>
              </a:rPr>
              <a:t>4.1 Structure de la base de données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protégeable par le droit d’auteur sous réserve </a:t>
            </a:r>
            <a:r>
              <a:rPr lang="fr-FR" altLang="fr-FR" sz="1600" b="1" dirty="0">
                <a:solidFill>
                  <a:srgbClr val="990099"/>
                </a:solidFill>
              </a:rPr>
              <a:t>d’originalité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600" b="1" dirty="0">
                <a:solidFill>
                  <a:srgbClr val="990099"/>
                </a:solidFill>
              </a:rPr>
              <a:t>4.2 Contenu</a:t>
            </a:r>
            <a:r>
              <a:rPr lang="fr-FR" altLang="fr-FR" sz="1600" dirty="0">
                <a:solidFill>
                  <a:srgbClr val="990099"/>
                </a:solidFill>
              </a:rPr>
              <a:t> </a:t>
            </a:r>
            <a:r>
              <a:rPr lang="fr-FR" altLang="fr-FR" sz="1600" b="1" dirty="0">
                <a:solidFill>
                  <a:srgbClr val="990099"/>
                </a:solidFill>
              </a:rPr>
              <a:t>de la base de données  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b="1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sz="1600" dirty="0">
                <a:solidFill>
                  <a:srgbClr val="990099"/>
                </a:solidFill>
              </a:rPr>
              <a:t>protégeable par le </a:t>
            </a:r>
            <a:r>
              <a:rPr lang="fr-FR" altLang="fr-FR" sz="1600" b="1" dirty="0">
                <a:solidFill>
                  <a:srgbClr val="990099"/>
                </a:solidFill>
              </a:rPr>
              <a:t>droit du producteur des bases de données </a:t>
            </a:r>
            <a:r>
              <a:rPr lang="fr-FR" altLang="fr-FR" sz="1600" dirty="0">
                <a:solidFill>
                  <a:srgbClr val="990099"/>
                </a:solidFill>
              </a:rPr>
              <a:t>(droit sui generis) sous réserve « </a:t>
            </a:r>
            <a:r>
              <a:rPr lang="fr-FR" altLang="fr-FR" sz="1600" b="1" dirty="0">
                <a:solidFill>
                  <a:srgbClr val="990099"/>
                </a:solidFill>
              </a:rPr>
              <a:t>d’investissement substantiel</a:t>
            </a:r>
            <a:r>
              <a:rPr lang="fr-FR" altLang="fr-FR" sz="1600" dirty="0">
                <a:solidFill>
                  <a:srgbClr val="990099"/>
                </a:solidFill>
              </a:rPr>
              <a:t>"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endParaRPr lang="fr-FR" altLang="fr-FR" sz="16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fr-FR" altLang="fr-FR" sz="1800" dirty="0">
              <a:solidFill>
                <a:srgbClr val="990099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CCECFF"/>
              </a:buClr>
              <a:buSzPct val="70000"/>
              <a:defRPr/>
            </a:pPr>
            <a:r>
              <a:rPr lang="fr-FR" altLang="fr-FR" dirty="0">
                <a:latin typeface="Times New Roman" pitchFamily="18" charset="0"/>
              </a:rPr>
              <a:t> </a:t>
            </a:r>
          </a:p>
          <a:p>
            <a:endParaRPr lang="fr-FR" dirty="0"/>
          </a:p>
        </p:txBody>
      </p:sp>
      <p:sp>
        <p:nvSpPr>
          <p:cNvPr id="7" name="Espace réservé de la date 3"/>
          <p:cNvSpPr txBox="1">
            <a:spLocks/>
          </p:cNvSpPr>
          <p:nvPr/>
        </p:nvSpPr>
        <p:spPr>
          <a:xfrm>
            <a:off x="482774" y="6410942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16/05/2017</a:t>
            </a:r>
            <a:endParaRPr lang="fr-FR" dirty="0"/>
          </a:p>
        </p:txBody>
      </p:sp>
      <p:pic>
        <p:nvPicPr>
          <p:cNvPr id="4098" name="Picture 2" descr="Base De Données, Cube, Bleu, 3D, Grille, De Stock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96952"/>
            <a:ext cx="2359956" cy="170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471857"/>
      </p:ext>
    </p:extLst>
  </p:cSld>
  <p:clrMapOvr>
    <a:masterClrMapping/>
  </p:clrMapOvr>
</p:sld>
</file>

<file path=ppt/theme/theme1.xml><?xml version="1.0" encoding="utf-8"?>
<a:theme xmlns:a="http://schemas.openxmlformats.org/drawingml/2006/main" name="IPSILON_FR_SH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IPSILON_FR_SH</Template>
  <TotalTime>852</TotalTime>
  <Words>335</Words>
  <Application>Microsoft Office PowerPoint</Application>
  <PresentationFormat>Affichage à l'écran (4:3)</PresentationFormat>
  <Paragraphs>191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Monotype Sorts</vt:lpstr>
      <vt:lpstr>Times New Roman</vt:lpstr>
      <vt:lpstr>Trebuchet MS</vt:lpstr>
      <vt:lpstr>Wingdings</vt:lpstr>
      <vt:lpstr>IPSILON_FR_SH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Hugues Dutreix</dc:creator>
  <cp:lastModifiedBy>Hugues DUTREIX</cp:lastModifiedBy>
  <cp:revision>46</cp:revision>
  <dcterms:created xsi:type="dcterms:W3CDTF">2015-09-23T14:12:49Z</dcterms:created>
  <dcterms:modified xsi:type="dcterms:W3CDTF">2017-05-15T09:20:03Z</dcterms:modified>
</cp:coreProperties>
</file>