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64" r:id="rId3"/>
    <p:sldId id="265" r:id="rId4"/>
    <p:sldId id="260" r:id="rId5"/>
    <p:sldId id="291" r:id="rId6"/>
    <p:sldId id="267" r:id="rId7"/>
    <p:sldId id="283" r:id="rId8"/>
    <p:sldId id="285" r:id="rId9"/>
    <p:sldId id="289" r:id="rId10"/>
    <p:sldId id="290" r:id="rId11"/>
    <p:sldId id="288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9E4A6-77C4-418B-A67B-02C80FC84E3E}" type="datetimeFigureOut">
              <a:rPr lang="fr-FR" smtClean="0"/>
              <a:t>26/01/2017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4" y="868521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AC0B8-E55C-4736-B84E-3F322D1871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5079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 descr="fond_couv&amp;chapit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8000" y="2564904"/>
            <a:ext cx="8563708" cy="558480"/>
          </a:xfrm>
        </p:spPr>
        <p:txBody>
          <a:bodyPr/>
          <a:lstStyle>
            <a:lvl1pPr algn="ctr">
              <a:defRPr sz="2900" b="1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8000" y="3070632"/>
            <a:ext cx="8581292" cy="2878648"/>
          </a:xfrm>
        </p:spPr>
        <p:txBody>
          <a:bodyPr/>
          <a:lstStyle>
            <a:lvl1pPr marL="0" indent="0" algn="ctr">
              <a:lnSpc>
                <a:spcPts val="2100"/>
              </a:lnSpc>
              <a:spcBef>
                <a:spcPts val="0"/>
              </a:spcBef>
              <a:buNone/>
              <a:defRPr sz="1750">
                <a:solidFill>
                  <a:schemeClr val="accent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srgbClr val="008CAA"/>
                </a:solidFill>
              </a:rPr>
              <a:t>Date de la présentation</a:t>
            </a:r>
            <a:endParaRPr lang="fr-FR">
              <a:solidFill>
                <a:srgbClr val="008CAA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008CAA"/>
                </a:solidFill>
              </a:rPr>
              <a:t>Direction des Affaires Internationales</a:t>
            </a:r>
            <a:endParaRPr lang="fr-FR">
              <a:solidFill>
                <a:srgbClr val="008CAA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8401-1896-4F80-9B2B-186795E41C27}" type="slidenum">
              <a:rPr lang="fr-FR" smtClean="0">
                <a:solidFill>
                  <a:srgbClr val="008CAA"/>
                </a:solidFill>
              </a:rPr>
              <a:pPr/>
              <a:t>‹N°›</a:t>
            </a:fld>
            <a:endParaRPr lang="fr-FR">
              <a:solidFill>
                <a:srgbClr val="008CAA"/>
              </a:solidFill>
            </a:endParaRPr>
          </a:p>
        </p:txBody>
      </p:sp>
      <p:grpSp>
        <p:nvGrpSpPr>
          <p:cNvPr id="7" name="Groupe 6"/>
          <p:cNvGrpSpPr/>
          <p:nvPr userDrawn="1"/>
        </p:nvGrpSpPr>
        <p:grpSpPr>
          <a:xfrm>
            <a:off x="288000" y="6007715"/>
            <a:ext cx="8568000" cy="72000"/>
            <a:chOff x="288000" y="1098000"/>
            <a:chExt cx="8568000" cy="72000"/>
          </a:xfrm>
        </p:grpSpPr>
        <p:sp>
          <p:nvSpPr>
            <p:cNvPr id="8" name="Rectangle 7"/>
            <p:cNvSpPr/>
            <p:nvPr userDrawn="1"/>
          </p:nvSpPr>
          <p:spPr>
            <a:xfrm>
              <a:off x="288000" y="1098000"/>
              <a:ext cx="648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1026000" y="1098000"/>
              <a:ext cx="180000" cy="7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1296000" y="1098000"/>
              <a:ext cx="7560000" cy="7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  <p:pic>
        <p:nvPicPr>
          <p:cNvPr id="12" name="Image 11" descr="logo_cic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041568" y="2022336"/>
            <a:ext cx="1062000" cy="486000"/>
          </a:xfrm>
          <a:prstGeom prst="rect">
            <a:avLst/>
          </a:prstGeom>
        </p:spPr>
      </p:pic>
      <p:pic>
        <p:nvPicPr>
          <p:cNvPr id="15" name="Image 14" descr="logo_cic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100000" y="6300000"/>
            <a:ext cx="747333" cy="342000"/>
          </a:xfrm>
          <a:prstGeom prst="rect">
            <a:avLst/>
          </a:prstGeom>
        </p:spPr>
      </p:pic>
      <p:cxnSp>
        <p:nvCxnSpPr>
          <p:cNvPr id="16" name="Connecteur droit 15"/>
          <p:cNvCxnSpPr/>
          <p:nvPr userDrawn="1"/>
        </p:nvCxnSpPr>
        <p:spPr>
          <a:xfrm>
            <a:off x="288000" y="6641312"/>
            <a:ext cx="74880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9553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 descr="fond_couv&amp;chapit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66000" y="0"/>
            <a:ext cx="7304044" cy="3123384"/>
          </a:xfrm>
        </p:spPr>
        <p:txBody>
          <a:bodyPr/>
          <a:lstStyle>
            <a:lvl1pPr algn="l">
              <a:defRPr sz="3800" b="1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66000" y="3070632"/>
            <a:ext cx="7321628" cy="2878648"/>
          </a:xfrm>
        </p:spPr>
        <p:txBody>
          <a:bodyPr/>
          <a:lstStyle>
            <a:lvl1pPr marL="0" indent="0" algn="l">
              <a:lnSpc>
                <a:spcPts val="2100"/>
              </a:lnSpc>
              <a:spcBef>
                <a:spcPts val="0"/>
              </a:spcBef>
              <a:buNone/>
              <a:defRPr sz="1750">
                <a:solidFill>
                  <a:schemeClr val="accent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srgbClr val="008CAA"/>
                </a:solidFill>
              </a:rPr>
              <a:t>Date de la présentation</a:t>
            </a:r>
            <a:endParaRPr lang="fr-FR">
              <a:solidFill>
                <a:srgbClr val="008CAA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008CAA"/>
                </a:solidFill>
              </a:rPr>
              <a:t>Direction des Affaires Internationales</a:t>
            </a:r>
            <a:endParaRPr lang="fr-FR">
              <a:solidFill>
                <a:srgbClr val="008CAA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8401-1896-4F80-9B2B-186795E41C27}" type="slidenum">
              <a:rPr lang="fr-FR" smtClean="0">
                <a:solidFill>
                  <a:srgbClr val="008CAA"/>
                </a:solidFill>
              </a:rPr>
              <a:pPr/>
              <a:t>‹N°›</a:t>
            </a:fld>
            <a:endParaRPr lang="fr-FR">
              <a:solidFill>
                <a:srgbClr val="008CAA"/>
              </a:solidFill>
            </a:endParaRPr>
          </a:p>
        </p:txBody>
      </p:sp>
      <p:grpSp>
        <p:nvGrpSpPr>
          <p:cNvPr id="7" name="Groupe 6"/>
          <p:cNvGrpSpPr/>
          <p:nvPr userDrawn="1"/>
        </p:nvGrpSpPr>
        <p:grpSpPr>
          <a:xfrm>
            <a:off x="288000" y="6007715"/>
            <a:ext cx="8568000" cy="72000"/>
            <a:chOff x="288000" y="1098000"/>
            <a:chExt cx="8568000" cy="72000"/>
          </a:xfrm>
        </p:grpSpPr>
        <p:sp>
          <p:nvSpPr>
            <p:cNvPr id="8" name="Rectangle 7"/>
            <p:cNvSpPr/>
            <p:nvPr userDrawn="1"/>
          </p:nvSpPr>
          <p:spPr>
            <a:xfrm>
              <a:off x="288000" y="1098000"/>
              <a:ext cx="648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1026000" y="1098000"/>
              <a:ext cx="180000" cy="7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1296000" y="1098000"/>
              <a:ext cx="7560000" cy="7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  <p:pic>
        <p:nvPicPr>
          <p:cNvPr id="15" name="Image 14" descr="logo_cic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100000" y="6300000"/>
            <a:ext cx="747333" cy="342000"/>
          </a:xfrm>
          <a:prstGeom prst="rect">
            <a:avLst/>
          </a:prstGeom>
        </p:spPr>
      </p:pic>
      <p:sp>
        <p:nvSpPr>
          <p:cNvPr id="18" name="Espace réservé du texte 17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1467998" cy="3282884"/>
          </a:xfrm>
        </p:spPr>
        <p:txBody>
          <a:bodyPr anchor="b" anchorCtr="0"/>
          <a:lstStyle>
            <a:lvl1pPr algn="r">
              <a:spcBef>
                <a:spcPts val="0"/>
              </a:spcBef>
              <a:defRPr sz="91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9" name="Connecteur droit 18"/>
          <p:cNvCxnSpPr/>
          <p:nvPr userDrawn="1"/>
        </p:nvCxnSpPr>
        <p:spPr>
          <a:xfrm>
            <a:off x="288000" y="6641312"/>
            <a:ext cx="74880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8614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srgbClr val="008CAA"/>
                </a:solidFill>
              </a:rPr>
              <a:t>Date de la présentation</a:t>
            </a:r>
            <a:endParaRPr lang="fr-FR">
              <a:solidFill>
                <a:srgbClr val="008CAA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008CAA"/>
                </a:solidFill>
              </a:rPr>
              <a:t>Direction des Affaires Internationales</a:t>
            </a:r>
            <a:endParaRPr lang="fr-FR">
              <a:solidFill>
                <a:srgbClr val="008CAA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8401-1896-4F80-9B2B-186795E41C27}" type="slidenum">
              <a:rPr lang="fr-FR" smtClean="0">
                <a:solidFill>
                  <a:srgbClr val="008CAA"/>
                </a:solidFill>
              </a:rPr>
              <a:pPr/>
              <a:t>‹N°›</a:t>
            </a:fld>
            <a:endParaRPr lang="fr-FR">
              <a:solidFill>
                <a:srgbClr val="008C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254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xte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srgbClr val="008CAA"/>
                </a:solidFill>
              </a:rPr>
              <a:t>Date de la présentation</a:t>
            </a:r>
            <a:endParaRPr lang="fr-FR">
              <a:solidFill>
                <a:srgbClr val="008CAA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008CAA"/>
                </a:solidFill>
              </a:rPr>
              <a:t>Direction des Affaires Internationales</a:t>
            </a:r>
            <a:endParaRPr lang="fr-FR">
              <a:solidFill>
                <a:srgbClr val="008CAA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8401-1896-4F80-9B2B-186795E41C27}" type="slidenum">
              <a:rPr lang="fr-FR" smtClean="0">
                <a:solidFill>
                  <a:srgbClr val="008CAA"/>
                </a:solidFill>
              </a:rPr>
              <a:pPr/>
              <a:t>‹N°›</a:t>
            </a:fld>
            <a:endParaRPr lang="fr-FR">
              <a:solidFill>
                <a:srgbClr val="008C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008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srgbClr val="008CAA"/>
                </a:solidFill>
              </a:rPr>
              <a:t>Date de la présentation</a:t>
            </a:r>
            <a:endParaRPr lang="fr-FR">
              <a:solidFill>
                <a:srgbClr val="008CAA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008CAA"/>
                </a:solidFill>
              </a:rPr>
              <a:t>Direction des Affaires Internationales</a:t>
            </a:r>
            <a:endParaRPr lang="fr-FR">
              <a:solidFill>
                <a:srgbClr val="008CAA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8401-1896-4F80-9B2B-186795E41C27}" type="slidenum">
              <a:rPr lang="fr-FR" smtClean="0">
                <a:solidFill>
                  <a:srgbClr val="008CAA"/>
                </a:solidFill>
              </a:rPr>
              <a:pPr/>
              <a:t>‹N°›</a:t>
            </a:fld>
            <a:endParaRPr lang="fr-FR">
              <a:solidFill>
                <a:srgbClr val="008C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017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srgbClr val="008CAA"/>
                </a:solidFill>
              </a:rPr>
              <a:t>Date de la présentation</a:t>
            </a:r>
            <a:endParaRPr lang="fr-FR">
              <a:solidFill>
                <a:srgbClr val="008CAA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008CAA"/>
                </a:solidFill>
              </a:rPr>
              <a:t>Direction des Affaires Internationales</a:t>
            </a:r>
            <a:endParaRPr lang="fr-FR">
              <a:solidFill>
                <a:srgbClr val="008CAA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8401-1896-4F80-9B2B-186795E41C27}" type="slidenum">
              <a:rPr lang="fr-FR" smtClean="0">
                <a:solidFill>
                  <a:srgbClr val="008CAA"/>
                </a:solidFill>
              </a:rPr>
              <a:pPr/>
              <a:t>‹N°›</a:t>
            </a:fld>
            <a:endParaRPr lang="fr-FR">
              <a:solidFill>
                <a:srgbClr val="008C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220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22000" y="0"/>
            <a:ext cx="8298472" cy="98039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2000" y="1600200"/>
            <a:ext cx="8298472" cy="46371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88360" y="6246104"/>
            <a:ext cx="205139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 b="1">
                <a:solidFill>
                  <a:schemeClr val="accent3"/>
                </a:solidFill>
              </a:defRPr>
            </a:lvl1pPr>
          </a:lstStyle>
          <a:p>
            <a:r>
              <a:rPr lang="fr-FR" smtClean="0">
                <a:solidFill>
                  <a:srgbClr val="008CAA"/>
                </a:solidFill>
              </a:rPr>
              <a:t>Date de la présentation</a:t>
            </a:r>
            <a:endParaRPr lang="fr-FR" dirty="0">
              <a:solidFill>
                <a:srgbClr val="008CAA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58000" y="6246000"/>
            <a:ext cx="508452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 b="1">
                <a:solidFill>
                  <a:schemeClr val="accent3"/>
                </a:solidFill>
              </a:defRPr>
            </a:lvl1pPr>
          </a:lstStyle>
          <a:p>
            <a:r>
              <a:rPr lang="fr-FR" smtClean="0">
                <a:solidFill>
                  <a:srgbClr val="008CAA"/>
                </a:solidFill>
              </a:rPr>
              <a:t>Direction des Affaires Internationales</a:t>
            </a:r>
            <a:endParaRPr lang="fr-FR" dirty="0">
              <a:solidFill>
                <a:srgbClr val="008CAA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452320" y="6246000"/>
            <a:ext cx="3350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100" b="1">
                <a:solidFill>
                  <a:schemeClr val="accent3"/>
                </a:solidFill>
              </a:defRPr>
            </a:lvl1pPr>
          </a:lstStyle>
          <a:p>
            <a:fld id="{19858401-1896-4F80-9B2B-186795E41C27}" type="slidenum">
              <a:rPr lang="fr-FR" smtClean="0">
                <a:solidFill>
                  <a:srgbClr val="008CAA"/>
                </a:solidFill>
              </a:rPr>
              <a:pPr/>
              <a:t>‹N°›</a:t>
            </a:fld>
            <a:endParaRPr lang="fr-FR" dirty="0">
              <a:solidFill>
                <a:srgbClr val="008CAA"/>
              </a:solidFill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288000" y="6641312"/>
            <a:ext cx="74880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 descr="logo_cic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100000" y="6300000"/>
            <a:ext cx="747333" cy="342000"/>
          </a:xfrm>
          <a:prstGeom prst="rect">
            <a:avLst/>
          </a:prstGeom>
        </p:spPr>
      </p:pic>
      <p:grpSp>
        <p:nvGrpSpPr>
          <p:cNvPr id="14" name="Groupe 13"/>
          <p:cNvGrpSpPr/>
          <p:nvPr/>
        </p:nvGrpSpPr>
        <p:grpSpPr>
          <a:xfrm>
            <a:off x="288000" y="1098000"/>
            <a:ext cx="8568000" cy="72000"/>
            <a:chOff x="288000" y="1098000"/>
            <a:chExt cx="8568000" cy="720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288000" y="1098000"/>
              <a:ext cx="648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026000" y="1098000"/>
              <a:ext cx="180000" cy="7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1296000" y="1098000"/>
              <a:ext cx="7560000" cy="7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9340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dt="0"/>
  <p:txStyles>
    <p:titleStyle>
      <a:lvl1pPr algn="l" defTabSz="914400" rtl="0" eaLnBrk="1" latinLnBrk="0" hangingPunct="1">
        <a:lnSpc>
          <a:spcPts val="3600"/>
        </a:lnSpc>
        <a:spcBef>
          <a:spcPct val="0"/>
        </a:spcBef>
        <a:buNone/>
        <a:defRPr sz="30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ts val="2400"/>
        </a:lnSpc>
        <a:spcBef>
          <a:spcPts val="0"/>
        </a:spcBef>
        <a:spcAft>
          <a:spcPts val="0"/>
        </a:spcAft>
        <a:buFont typeface="Arial" pitchFamily="34" charset="0"/>
        <a:buNone/>
        <a:defRPr sz="21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ts val="2400"/>
        </a:lnSpc>
        <a:spcBef>
          <a:spcPts val="0"/>
        </a:spcBef>
        <a:buFont typeface="Arial" pitchFamily="34" charset="0"/>
        <a:buNone/>
        <a:defRPr sz="16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447675" indent="176213" algn="l" defTabSz="914400" rtl="0" eaLnBrk="1" latinLnBrk="0" hangingPunct="1">
        <a:lnSpc>
          <a:spcPts val="2400"/>
        </a:lnSpc>
        <a:spcBef>
          <a:spcPts val="0"/>
        </a:spcBef>
        <a:buClr>
          <a:schemeClr val="accent3"/>
        </a:buClr>
        <a:buFont typeface="Webdings" pitchFamily="18" charset="2"/>
        <a:buChar char=""/>
        <a:defRPr sz="16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536575" indent="0" algn="l" defTabSz="914400" rtl="0" eaLnBrk="1" latinLnBrk="0" hangingPunct="1">
        <a:lnSpc>
          <a:spcPts val="2400"/>
        </a:lnSpc>
        <a:spcBef>
          <a:spcPts val="0"/>
        </a:spcBef>
        <a:buFont typeface="Arial" pitchFamily="34" charset="0"/>
        <a:buNone/>
        <a:defRPr sz="14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nathalie.archambault@cic.fr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3573016"/>
            <a:ext cx="8563708" cy="1656184"/>
          </a:xfrm>
        </p:spPr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Petit Déjeuner ATLANPOLITAIN</a:t>
            </a:r>
            <a:br>
              <a:rPr lang="fr-FR" dirty="0" smtClean="0"/>
            </a:br>
            <a:r>
              <a:rPr lang="fr-FR" sz="2400" dirty="0" smtClean="0"/>
              <a:t>Maitriser et sécuriser des règlements à l’international</a:t>
            </a:r>
            <a:br>
              <a:rPr lang="fr-FR" sz="2400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2400" dirty="0" smtClean="0"/>
              <a:t>7 février 2017</a:t>
            </a:r>
            <a:endParaRPr lang="fr-FR" sz="2400" dirty="0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58000" y="6246000"/>
            <a:ext cx="5084520" cy="365125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rgbClr val="008CAA"/>
                </a:solidFill>
              </a:rPr>
              <a:t>Direction des Affaires Internationales</a:t>
            </a:r>
            <a:endParaRPr lang="fr-FR" dirty="0">
              <a:solidFill>
                <a:srgbClr val="008CAA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8401-1896-4F80-9B2B-186795E41C27}" type="slidenum">
              <a:rPr lang="fr-FR" smtClean="0">
                <a:solidFill>
                  <a:srgbClr val="008CAA"/>
                </a:solidFill>
              </a:rPr>
              <a:pPr/>
              <a:t>1</a:t>
            </a:fld>
            <a:endParaRPr lang="fr-FR">
              <a:solidFill>
                <a:srgbClr val="008C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175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4744"/>
            <a:ext cx="7848871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fr-FR" dirty="0" smtClean="0"/>
              <a:t>Implantations CIC </a:t>
            </a:r>
            <a:endParaRPr lang="fr-FR" dirty="0"/>
          </a:p>
        </p:txBody>
      </p:sp>
      <p:pic>
        <p:nvPicPr>
          <p:cNvPr id="6" name="Picture 1" descr="C:\Users\HAASLI\AppData\Local\Microsoft\Windows\Temporary Internet Files\Content.Outlook\Z9M9H9ZZ\CIC Ouest horizontal quadr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0" y="6324600"/>
            <a:ext cx="2171700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2247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9767"/>
            <a:ext cx="8298472" cy="980392"/>
          </a:xfrm>
        </p:spPr>
        <p:txBody>
          <a:bodyPr/>
          <a:lstStyle/>
          <a:p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9666" y="2669388"/>
            <a:ext cx="8064896" cy="4680520"/>
          </a:xfrm>
        </p:spPr>
        <p:txBody>
          <a:bodyPr/>
          <a:lstStyle/>
          <a:p>
            <a:pPr lvl="3" indent="0">
              <a:buNone/>
            </a:pPr>
            <a:endParaRPr lang="fr-FR" sz="1200" b="1" dirty="0">
              <a:solidFill>
                <a:schemeClr val="accent3"/>
              </a:solidFill>
            </a:endParaRPr>
          </a:p>
          <a:p>
            <a:endParaRPr lang="fr-FR" sz="1400" dirty="0">
              <a:solidFill>
                <a:schemeClr val="accent1"/>
              </a:solidFill>
            </a:endParaRPr>
          </a:p>
          <a:p>
            <a:r>
              <a:rPr lang="fr-FR" sz="1400" dirty="0" smtClean="0">
                <a:solidFill>
                  <a:schemeClr val="accent1"/>
                </a:solidFill>
              </a:rPr>
              <a:t> </a:t>
            </a:r>
            <a:endParaRPr lang="fr-FR" sz="1400" dirty="0">
              <a:solidFill>
                <a:schemeClr val="accent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8401-1896-4F80-9B2B-186795E41C27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58000" y="6246000"/>
            <a:ext cx="5084520" cy="365125"/>
          </a:xfrm>
        </p:spPr>
        <p:txBody>
          <a:bodyPr/>
          <a:lstStyle/>
          <a:p>
            <a:pPr algn="ctr"/>
            <a:r>
              <a:rPr lang="fr-FR" smtClean="0"/>
              <a:t>Direction des Affaires Internationales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09666" y="1484784"/>
            <a:ext cx="79208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lvl="3" algn="ctr"/>
            <a:endParaRPr lang="fr-FR" dirty="0" smtClean="0">
              <a:solidFill>
                <a:schemeClr val="tx2"/>
              </a:solidFill>
            </a:endParaRPr>
          </a:p>
          <a:p>
            <a:pPr marL="447675" lvl="3" algn="ctr"/>
            <a:endParaRPr lang="fr-FR" dirty="0">
              <a:solidFill>
                <a:schemeClr val="tx2"/>
              </a:solidFill>
            </a:endParaRPr>
          </a:p>
          <a:p>
            <a:pPr marL="447675" lvl="3" algn="ctr"/>
            <a:endParaRPr lang="fr-FR" dirty="0" smtClean="0">
              <a:solidFill>
                <a:schemeClr val="tx2"/>
              </a:solidFill>
            </a:endParaRPr>
          </a:p>
          <a:p>
            <a:pPr marL="447675" lvl="3" algn="ctr"/>
            <a:endParaRPr lang="fr-FR" dirty="0">
              <a:solidFill>
                <a:schemeClr val="tx2"/>
              </a:solidFill>
            </a:endParaRPr>
          </a:p>
          <a:p>
            <a:pPr marL="447675" lvl="3" algn="ctr"/>
            <a:r>
              <a:rPr lang="fr-FR" dirty="0" smtClean="0">
                <a:solidFill>
                  <a:schemeClr val="tx2"/>
                </a:solidFill>
              </a:rPr>
              <a:t>Merci de votre Attention</a:t>
            </a:r>
          </a:p>
          <a:p>
            <a:pPr marL="447675" lvl="3"/>
            <a:endParaRPr lang="fr-FR" dirty="0" smtClean="0">
              <a:solidFill>
                <a:schemeClr val="tx2"/>
              </a:solidFill>
            </a:endParaRPr>
          </a:p>
          <a:p>
            <a:pPr marL="447675" lvl="3" algn="ctr"/>
            <a:r>
              <a:rPr lang="fr-FR" sz="1400" i="1" dirty="0" smtClean="0">
                <a:solidFill>
                  <a:schemeClr val="tx2"/>
                </a:solidFill>
              </a:rPr>
              <a:t>Nathalie Archambault</a:t>
            </a:r>
          </a:p>
          <a:p>
            <a:pPr marL="447675" lvl="3" algn="ctr"/>
            <a:r>
              <a:rPr lang="fr-FR" sz="1400" i="1" dirty="0" smtClean="0">
                <a:solidFill>
                  <a:schemeClr val="tx2"/>
                </a:solidFill>
              </a:rPr>
              <a:t>Chargée D’études Internationales</a:t>
            </a:r>
          </a:p>
          <a:p>
            <a:pPr marL="447675" lvl="3" algn="ctr"/>
            <a:r>
              <a:rPr lang="fr-FR" sz="1400" i="1" dirty="0">
                <a:solidFill>
                  <a:schemeClr val="tx2"/>
                </a:solidFill>
                <a:hlinkClick r:id="rId2"/>
              </a:rPr>
              <a:t>n</a:t>
            </a:r>
            <a:r>
              <a:rPr lang="fr-FR" sz="1400" i="1" dirty="0" smtClean="0">
                <a:solidFill>
                  <a:schemeClr val="tx2"/>
                </a:solidFill>
                <a:hlinkClick r:id="rId2"/>
              </a:rPr>
              <a:t>athalie.archambault@cic.fr</a:t>
            </a:r>
            <a:endParaRPr lang="fr-FR" sz="1400" i="1" dirty="0" smtClean="0">
              <a:solidFill>
                <a:schemeClr val="tx2"/>
              </a:solidFill>
            </a:endParaRPr>
          </a:p>
          <a:p>
            <a:pPr marL="447675" lvl="3" algn="ctr"/>
            <a:r>
              <a:rPr lang="fr-FR" sz="1400" i="1" dirty="0" smtClean="0">
                <a:solidFill>
                  <a:schemeClr val="tx2"/>
                </a:solidFill>
              </a:rPr>
              <a:t>06 16 31 59 45</a:t>
            </a:r>
          </a:p>
          <a:p>
            <a:pPr marL="447675" lvl="3"/>
            <a:endParaRPr lang="fr-FR" dirty="0" smtClean="0">
              <a:solidFill>
                <a:schemeClr val="tx2"/>
              </a:solidFill>
            </a:endParaRPr>
          </a:p>
          <a:p>
            <a:pPr marL="447675" lvl="3"/>
            <a:r>
              <a:rPr lang="fr-FR" dirty="0" smtClean="0">
                <a:solidFill>
                  <a:schemeClr val="tx2"/>
                </a:solidFill>
              </a:rPr>
              <a:t>	</a:t>
            </a:r>
            <a:endParaRPr lang="fr-FR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69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0"/>
            <a:ext cx="8496944" cy="980392"/>
          </a:xfrm>
        </p:spPr>
        <p:txBody>
          <a:bodyPr/>
          <a:lstStyle/>
          <a:p>
            <a:r>
              <a:rPr lang="fr-FR" dirty="0" smtClean="0"/>
              <a:t>Contexte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896" cy="4968552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800" b="1" u="sng" dirty="0" smtClean="0">
                <a:solidFill>
                  <a:schemeClr val="accent3"/>
                </a:solidFill>
              </a:rPr>
              <a:t>Evaluer les différents types de risques de non paiement à l’international: </a:t>
            </a:r>
          </a:p>
          <a:p>
            <a:pPr marL="342900" indent="-342900">
              <a:buFontTx/>
              <a:buChar char="-"/>
            </a:pPr>
            <a:r>
              <a:rPr lang="fr-FR" sz="1600" dirty="0" smtClean="0">
                <a:solidFill>
                  <a:schemeClr val="accent1"/>
                </a:solidFill>
              </a:rPr>
              <a:t>Le risque pays, le risque de crédit, le risque réglementaires (embargos, KYC…), le risque de change</a:t>
            </a:r>
          </a:p>
          <a:p>
            <a:endParaRPr lang="fr-FR" sz="1600" dirty="0">
              <a:solidFill>
                <a:schemeClr val="accent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800" b="1" u="sng" dirty="0" smtClean="0">
                <a:solidFill>
                  <a:schemeClr val="accent3"/>
                </a:solidFill>
              </a:rPr>
              <a:t>Sécuriser le contrat commercial:</a:t>
            </a:r>
          </a:p>
          <a:p>
            <a:pPr marL="285750" indent="-285750">
              <a:buFontTx/>
              <a:buChar char="-"/>
            </a:pPr>
            <a:r>
              <a:rPr lang="fr-FR" sz="1600" dirty="0" smtClean="0">
                <a:solidFill>
                  <a:schemeClr val="accent1"/>
                </a:solidFill>
              </a:rPr>
              <a:t>Définir et négocier clairement les termes de règlement </a:t>
            </a:r>
          </a:p>
          <a:p>
            <a:pPr marL="285750" indent="-285750">
              <a:buFontTx/>
              <a:buChar char="-"/>
            </a:pPr>
            <a:r>
              <a:rPr lang="fr-FR" sz="1600" dirty="0" smtClean="0">
                <a:solidFill>
                  <a:schemeClr val="accent1"/>
                </a:solidFill>
              </a:rPr>
              <a:t>Choisir l’Incoterm adapté au règlement retenu</a:t>
            </a:r>
          </a:p>
          <a:p>
            <a:pPr marL="285750" indent="-285750">
              <a:buFontTx/>
              <a:buChar char="-"/>
            </a:pPr>
            <a:r>
              <a:rPr lang="fr-FR" sz="1600" dirty="0" smtClean="0">
                <a:solidFill>
                  <a:schemeClr val="accent1"/>
                </a:solidFill>
              </a:rPr>
              <a:t>Évaluer les besoins de financement et d’engagements bancaires (garanties)</a:t>
            </a:r>
          </a:p>
          <a:p>
            <a:pPr marL="285750" lvl="0" indent="-285750">
              <a:buFontTx/>
              <a:buChar char="-"/>
            </a:pPr>
            <a:r>
              <a:rPr lang="fr-FR" sz="1600" dirty="0">
                <a:solidFill>
                  <a:srgbClr val="144196"/>
                </a:solidFill>
              </a:rPr>
              <a:t>Maitriser le déroulement du marché</a:t>
            </a:r>
          </a:p>
          <a:p>
            <a:endParaRPr lang="fr-FR" sz="16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600" b="1" u="sng" dirty="0" smtClean="0">
                <a:solidFill>
                  <a:schemeClr val="accent3"/>
                </a:solidFill>
              </a:rPr>
              <a:t>Utiliser les moyens et/ou techniques de paiement adaptés au pays de destination:</a:t>
            </a:r>
            <a:endParaRPr lang="fr-FR" sz="1600" b="1" u="sng" dirty="0">
              <a:solidFill>
                <a:schemeClr val="accent3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sz="1600" dirty="0" smtClean="0">
                <a:solidFill>
                  <a:schemeClr val="accent1"/>
                </a:solidFill>
              </a:rPr>
              <a:t>Distinguer </a:t>
            </a:r>
            <a:r>
              <a:rPr lang="fr-FR" sz="1600" dirty="0">
                <a:solidFill>
                  <a:schemeClr val="accent1"/>
                </a:solidFill>
              </a:rPr>
              <a:t>les encaissements simples (non sécurisés) et encaissements documentaires (  plus ou moins sécurisés</a:t>
            </a:r>
            <a:r>
              <a:rPr lang="fr-FR" sz="1600" dirty="0" smtClean="0">
                <a:solidFill>
                  <a:schemeClr val="accent1"/>
                </a:solidFill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fr-FR" sz="1600" dirty="0">
                <a:solidFill>
                  <a:schemeClr val="accent1"/>
                </a:solidFill>
              </a:rPr>
              <a:t>Connaitre les habitudes de règlement dans le pays de l’importateur</a:t>
            </a:r>
          </a:p>
          <a:p>
            <a:pPr marL="285750" indent="-285750">
              <a:buFontTx/>
              <a:buChar char="-"/>
            </a:pPr>
            <a:endParaRPr lang="fr-FR" sz="1600" dirty="0">
              <a:solidFill>
                <a:schemeClr val="accent1"/>
              </a:solidFill>
            </a:endParaRPr>
          </a:p>
          <a:p>
            <a:endParaRPr lang="fr-FR" sz="1600" b="1" u="sng" dirty="0">
              <a:solidFill>
                <a:schemeClr val="accent3"/>
              </a:solidFill>
            </a:endParaRPr>
          </a:p>
          <a:p>
            <a:endParaRPr lang="fr-FR" sz="1600" dirty="0" smtClean="0"/>
          </a:p>
        </p:txBody>
      </p:sp>
      <p:sp>
        <p:nvSpPr>
          <p:cNvPr id="4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58000" y="6246000"/>
            <a:ext cx="5084520" cy="365125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008CAA"/>
                </a:solidFill>
              </a:rPr>
              <a:t>Direction des Affaires Internationales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8401-1896-4F80-9B2B-186795E41C27}" type="slidenum">
              <a:rPr lang="fr-FR" smtClean="0">
                <a:solidFill>
                  <a:srgbClr val="008CAA"/>
                </a:solidFill>
              </a:rPr>
              <a:pPr/>
              <a:t>2</a:t>
            </a:fld>
            <a:endParaRPr lang="fr-FR">
              <a:solidFill>
                <a:srgbClr val="008C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521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 smtClean="0"/>
              <a:t>Risque pays = Risque économique + Risque politique:</a:t>
            </a:r>
            <a:endParaRPr lang="fr-FR" sz="24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Direction des Affaires Internationales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8401-1896-4F80-9B2B-186795E41C27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10" name="Sous-titre 2"/>
          <p:cNvSpPr>
            <a:spLocks noGrp="1"/>
          </p:cNvSpPr>
          <p:nvPr>
            <p:ph idx="1"/>
          </p:nvPr>
        </p:nvSpPr>
        <p:spPr>
          <a:xfrm>
            <a:off x="467544" y="1385392"/>
            <a:ext cx="8352928" cy="4837259"/>
          </a:xfrm>
        </p:spPr>
        <p:txBody>
          <a:bodyPr>
            <a:normAutofit lnSpcReduction="10000"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fr-FR" sz="1800" b="1" u="sng" dirty="0" smtClean="0">
                <a:solidFill>
                  <a:schemeClr val="accent3"/>
                </a:solidFill>
              </a:rPr>
              <a:t>Le risque </a:t>
            </a:r>
            <a:r>
              <a:rPr lang="fr-FR" sz="1800" b="1" u="sng" dirty="0">
                <a:solidFill>
                  <a:schemeClr val="accent3"/>
                </a:solidFill>
              </a:rPr>
              <a:t>p</a:t>
            </a:r>
            <a:r>
              <a:rPr lang="fr-FR" sz="1800" b="1" u="sng" dirty="0" smtClean="0">
                <a:solidFill>
                  <a:schemeClr val="accent3"/>
                </a:solidFill>
              </a:rPr>
              <a:t>ays: </a:t>
            </a:r>
          </a:p>
          <a:p>
            <a:pPr marL="733425" lvl="3" indent="-285750">
              <a:buFont typeface="Wingdings" panose="05000000000000000000" pitchFamily="2" charset="2"/>
              <a:buChar char="q"/>
            </a:pPr>
            <a:r>
              <a:rPr lang="fr-FR" dirty="0" smtClean="0">
                <a:solidFill>
                  <a:schemeClr val="tx2"/>
                </a:solidFill>
              </a:rPr>
              <a:t>Incapacité d’un état à assurer le service de sa dette aussi bien en monnaie locale qu’en devises étrangères</a:t>
            </a:r>
            <a:endParaRPr lang="fr-FR" sz="1600" dirty="0" smtClean="0">
              <a:solidFill>
                <a:schemeClr val="tx2"/>
              </a:solidFill>
            </a:endParaRPr>
          </a:p>
          <a:p>
            <a:pPr marL="733425" lvl="3" indent="-285750">
              <a:buFont typeface="Wingdings" panose="05000000000000000000" pitchFamily="2" charset="2"/>
              <a:buChar char="q"/>
            </a:pPr>
            <a:r>
              <a:rPr lang="fr-FR" dirty="0" smtClean="0">
                <a:solidFill>
                  <a:schemeClr val="tx2"/>
                </a:solidFill>
              </a:rPr>
              <a:t>Nationalisation</a:t>
            </a:r>
          </a:p>
          <a:p>
            <a:pPr marL="733425" lvl="3" indent="-285750">
              <a:buFont typeface="Wingdings" panose="05000000000000000000" pitchFamily="2" charset="2"/>
              <a:buChar char="q"/>
            </a:pPr>
            <a:r>
              <a:rPr lang="fr-FR" sz="1600" dirty="0" smtClean="0">
                <a:solidFill>
                  <a:schemeClr val="tx2"/>
                </a:solidFill>
              </a:rPr>
              <a:t>Renégociation globale de la dette du pays</a:t>
            </a:r>
          </a:p>
          <a:p>
            <a:pPr marL="742950" lvl="1" indent="-285750" algn="l">
              <a:buFont typeface="Wingdings" panose="05000000000000000000" pitchFamily="2" charset="2"/>
              <a:buChar char="q"/>
            </a:pPr>
            <a:r>
              <a:rPr lang="fr-FR" sz="1600" dirty="0" smtClean="0">
                <a:solidFill>
                  <a:schemeClr val="accent1"/>
                </a:solidFill>
              </a:rPr>
              <a:t>Impossibilité de la Banque Centrale de fournir contre monnaie locale les devises nécessaires aux débiteurs, La banque de l’importateur ne peut pas régler le fournisseur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800" b="1" u="sng" dirty="0" smtClean="0">
                <a:solidFill>
                  <a:schemeClr val="accent3"/>
                </a:solidFill>
              </a:rPr>
              <a:t>Comment apprécier ce risque:</a:t>
            </a:r>
            <a:endParaRPr lang="fr-FR" sz="1800" b="1" u="sng" dirty="0">
              <a:solidFill>
                <a:schemeClr val="accent3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fr-FR" sz="1600" dirty="0" smtClean="0">
                <a:solidFill>
                  <a:schemeClr val="accent1"/>
                </a:solidFill>
              </a:rPr>
              <a:t>Banques, Agences de notation, Agences spécialisées dans le risque de crédit  à l’exportation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800" b="1" u="sng" dirty="0" smtClean="0">
                <a:solidFill>
                  <a:schemeClr val="accent3"/>
                </a:solidFill>
              </a:rPr>
              <a:t>Comment couvrir ce risque: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fr-FR" sz="1600" dirty="0" smtClean="0">
                <a:solidFill>
                  <a:schemeClr val="accent1"/>
                </a:solidFill>
              </a:rPr>
              <a:t>Crédits documentaires, Stand By</a:t>
            </a:r>
            <a:r>
              <a:rPr lang="fr-FR" sz="1600" dirty="0">
                <a:solidFill>
                  <a:schemeClr val="accent1"/>
                </a:solidFill>
              </a:rPr>
              <a:t> confirmés</a:t>
            </a:r>
            <a:r>
              <a:rPr lang="fr-FR" sz="1600" dirty="0" smtClean="0">
                <a:solidFill>
                  <a:schemeClr val="accent1"/>
                </a:solidFill>
              </a:rPr>
              <a:t> 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fr-FR" sz="1600" dirty="0" smtClean="0">
                <a:solidFill>
                  <a:schemeClr val="accent1"/>
                </a:solidFill>
              </a:rPr>
              <a:t>Garanties bancaires, 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fr-FR" sz="1600" dirty="0">
                <a:solidFill>
                  <a:schemeClr val="accent1"/>
                </a:solidFill>
              </a:rPr>
              <a:t>A</a:t>
            </a:r>
            <a:r>
              <a:rPr lang="fr-FR" sz="1600" dirty="0" smtClean="0">
                <a:solidFill>
                  <a:schemeClr val="accent1"/>
                </a:solidFill>
              </a:rPr>
              <a:t>ssurance crédit / garanties publiques BPI (Coface)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fr-FR" sz="1600" dirty="0" smtClean="0">
                <a:solidFill>
                  <a:schemeClr val="accent1"/>
                </a:solidFill>
              </a:rPr>
              <a:t>Factor</a:t>
            </a:r>
            <a:endParaRPr lang="fr-FR" sz="1600" dirty="0">
              <a:solidFill>
                <a:schemeClr val="accent1"/>
              </a:solidFill>
            </a:endParaRPr>
          </a:p>
          <a:p>
            <a:pPr marL="457200" lvl="1" algn="l"/>
            <a:endParaRPr lang="fr-FR" sz="1600" dirty="0" smtClean="0">
              <a:solidFill>
                <a:schemeClr val="accent1"/>
              </a:solidFill>
            </a:endParaRPr>
          </a:p>
          <a:p>
            <a:pPr marL="742950" lvl="1" indent="-285750" algn="l">
              <a:buFont typeface="Wingdings" panose="05000000000000000000" pitchFamily="2" charset="2"/>
              <a:buChar char="q"/>
            </a:pPr>
            <a:endParaRPr lang="fr-FR" sz="1600" dirty="0" smtClean="0">
              <a:solidFill>
                <a:srgbClr val="FF0000"/>
              </a:solidFill>
            </a:endParaRPr>
          </a:p>
          <a:p>
            <a:pPr algn="l"/>
            <a:endParaRPr lang="fr-FR" sz="1600" dirty="0">
              <a:solidFill>
                <a:schemeClr val="tx2"/>
              </a:solidFill>
            </a:endParaRPr>
          </a:p>
          <a:p>
            <a:pPr algn="l"/>
            <a:endParaRPr lang="fr-FR" sz="1600" dirty="0" smtClean="0">
              <a:solidFill>
                <a:schemeClr val="tx2"/>
              </a:solidFill>
            </a:endParaRPr>
          </a:p>
          <a:p>
            <a:pPr algn="l"/>
            <a:endParaRPr lang="fr-FR" sz="1600" dirty="0">
              <a:solidFill>
                <a:schemeClr val="tx2"/>
              </a:solidFill>
            </a:endParaRPr>
          </a:p>
          <a:p>
            <a:pPr algn="l"/>
            <a:endParaRPr lang="fr-FR" sz="1600" dirty="0" smtClean="0">
              <a:solidFill>
                <a:schemeClr val="tx2"/>
              </a:solidFill>
            </a:endParaRPr>
          </a:p>
          <a:p>
            <a:pPr algn="l"/>
            <a:endParaRPr lang="fr-FR" sz="1600" dirty="0">
              <a:solidFill>
                <a:schemeClr val="tx2"/>
              </a:solidFill>
            </a:endParaRPr>
          </a:p>
        </p:txBody>
      </p:sp>
      <p:sp>
        <p:nvSpPr>
          <p:cNvPr id="7" name="Espace réservé du pied de page 5"/>
          <p:cNvSpPr txBox="1">
            <a:spLocks/>
          </p:cNvSpPr>
          <p:nvPr/>
        </p:nvSpPr>
        <p:spPr>
          <a:xfrm>
            <a:off x="1691680" y="6227381"/>
            <a:ext cx="508452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fr-FR"/>
            </a:defPPr>
            <a:lvl1pPr marL="0" algn="l" defTabSz="914400" rtl="0" eaLnBrk="1" latinLnBrk="0" hangingPunct="1">
              <a:defRPr sz="1100" b="1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603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2820"/>
            <a:ext cx="8298472" cy="980392"/>
          </a:xfrm>
        </p:spPr>
        <p:txBody>
          <a:bodyPr/>
          <a:lstStyle/>
          <a:p>
            <a:r>
              <a:rPr lang="fr-FR" sz="2400" dirty="0" smtClean="0"/>
              <a:t>Risque de crédit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700808"/>
            <a:ext cx="7866424" cy="4349080"/>
          </a:xfrm>
        </p:spPr>
        <p:txBody>
          <a:bodyPr/>
          <a:lstStyle/>
          <a:p>
            <a:pPr marL="285750" lvl="1" indent="-285750">
              <a:lnSpc>
                <a:spcPct val="100000"/>
              </a:lnSpc>
              <a:spcBef>
                <a:spcPct val="20000"/>
              </a:spcBef>
              <a:buFontTx/>
              <a:buChar char="-"/>
            </a:pPr>
            <a:endParaRPr lang="fr-FR" sz="1400" i="1" dirty="0" smtClean="0">
              <a:solidFill>
                <a:schemeClr val="accent1"/>
              </a:solidFill>
            </a:endParaRPr>
          </a:p>
          <a:p>
            <a:pPr marL="285750" lvl="1" indent="-285750">
              <a:lnSpc>
                <a:spcPct val="100000"/>
              </a:lnSpc>
              <a:spcBef>
                <a:spcPct val="20000"/>
              </a:spcBef>
              <a:buFontTx/>
              <a:buChar char="-"/>
            </a:pPr>
            <a:endParaRPr lang="fr-FR" sz="1400" i="1" dirty="0">
              <a:solidFill>
                <a:schemeClr val="accent1"/>
              </a:solidFill>
            </a:endParaRPr>
          </a:p>
        </p:txBody>
      </p:sp>
      <p:sp>
        <p:nvSpPr>
          <p:cNvPr id="4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58000" y="6246000"/>
            <a:ext cx="5084520" cy="365125"/>
          </a:xfrm>
        </p:spPr>
        <p:txBody>
          <a:bodyPr/>
          <a:lstStyle/>
          <a:p>
            <a:pPr algn="ctr"/>
            <a:r>
              <a:rPr lang="fr-FR" smtClean="0">
                <a:solidFill>
                  <a:srgbClr val="008CAA"/>
                </a:solidFill>
              </a:rPr>
              <a:t>Direction des Affaires Internationales</a:t>
            </a:r>
            <a:endParaRPr lang="fr-FR" dirty="0">
              <a:solidFill>
                <a:srgbClr val="008CAA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8401-1896-4F80-9B2B-186795E41C27}" type="slidenum">
              <a:rPr lang="fr-FR" smtClean="0">
                <a:solidFill>
                  <a:srgbClr val="008CAA"/>
                </a:solidFill>
              </a:rPr>
              <a:pPr/>
              <a:t>4</a:t>
            </a:fld>
            <a:endParaRPr lang="fr-FR">
              <a:solidFill>
                <a:srgbClr val="008CAA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7544" y="1196752"/>
            <a:ext cx="8208912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b="1" u="sng" dirty="0" smtClean="0">
              <a:solidFill>
                <a:schemeClr val="accent3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b="1" u="sng" dirty="0" smtClean="0">
                <a:solidFill>
                  <a:schemeClr val="accent3"/>
                </a:solidFill>
              </a:rPr>
              <a:t>Défaut de paiement: </a:t>
            </a:r>
            <a:endParaRPr lang="fr-FR" b="1" u="sng" dirty="0">
              <a:solidFill>
                <a:schemeClr val="accent3"/>
              </a:solidFill>
            </a:endParaRPr>
          </a:p>
          <a:p>
            <a:pPr marL="733425" lvl="3" indent="-285750">
              <a:buFont typeface="Wingdings" panose="05000000000000000000" pitchFamily="2" charset="2"/>
              <a:buChar char="q"/>
            </a:pPr>
            <a:r>
              <a:rPr lang="fr-FR" dirty="0" smtClean="0">
                <a:solidFill>
                  <a:schemeClr val="tx2"/>
                </a:solidFill>
              </a:rPr>
              <a:t>Retard de paiement de l’importateur pouvant mettre en difficulté la trésorerie de l’exportateur</a:t>
            </a:r>
          </a:p>
          <a:p>
            <a:pPr marL="733425" lvl="3" indent="-285750">
              <a:buFont typeface="Wingdings" panose="05000000000000000000" pitchFamily="2" charset="2"/>
              <a:buChar char="q"/>
            </a:pPr>
            <a:endParaRPr lang="fr-FR" sz="1600" dirty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b="1" u="sng" dirty="0" smtClean="0">
                <a:solidFill>
                  <a:schemeClr val="accent3"/>
                </a:solidFill>
              </a:rPr>
              <a:t>Défaillance du débiteur</a:t>
            </a:r>
            <a:endParaRPr lang="fr-FR" b="1" u="sng" dirty="0">
              <a:solidFill>
                <a:schemeClr val="accent3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fr-FR" sz="1600" dirty="0" smtClean="0">
                <a:solidFill>
                  <a:schemeClr val="accent1"/>
                </a:solidFill>
              </a:rPr>
              <a:t>Absence de paiement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endParaRPr lang="fr-FR" sz="1600" dirty="0">
              <a:solidFill>
                <a:schemeClr val="accent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b="1" u="sng" dirty="0" smtClean="0">
                <a:solidFill>
                  <a:schemeClr val="accent3"/>
                </a:solidFill>
              </a:rPr>
              <a:t>Procédure collective ou liquidation:</a:t>
            </a:r>
            <a:endParaRPr lang="fr-FR" b="1" u="sng" dirty="0">
              <a:solidFill>
                <a:schemeClr val="accent3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fr-FR" sz="1600" dirty="0" smtClean="0">
                <a:solidFill>
                  <a:schemeClr val="accent1"/>
                </a:solidFill>
              </a:rPr>
              <a:t>Liquidation judiciaire prononcée, la société est dissoute</a:t>
            </a:r>
          </a:p>
          <a:p>
            <a:pPr lvl="1"/>
            <a:endParaRPr lang="fr-FR" sz="1600" dirty="0">
              <a:solidFill>
                <a:schemeClr val="accent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b="1" u="sng" dirty="0">
                <a:solidFill>
                  <a:schemeClr val="accent3"/>
                </a:solidFill>
              </a:rPr>
              <a:t>Comment couvrir </a:t>
            </a:r>
            <a:r>
              <a:rPr lang="fr-FR" b="1" u="sng" dirty="0" smtClean="0">
                <a:solidFill>
                  <a:schemeClr val="accent3"/>
                </a:solidFill>
              </a:rPr>
              <a:t>ces risques:</a:t>
            </a:r>
            <a:endParaRPr lang="fr-FR" b="1" u="sng" dirty="0">
              <a:solidFill>
                <a:schemeClr val="accent3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fr-FR" sz="1600" dirty="0" smtClean="0">
                <a:solidFill>
                  <a:schemeClr val="accent1"/>
                </a:solidFill>
              </a:rPr>
              <a:t>Renseignements commerciaux.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fr-FR" sz="1600" dirty="0">
                <a:solidFill>
                  <a:schemeClr val="accent1"/>
                </a:solidFill>
              </a:rPr>
              <a:t>Mise en place d’une garantie de paiement bancaire </a:t>
            </a:r>
            <a:r>
              <a:rPr lang="fr-FR" sz="1600" dirty="0" smtClean="0">
                <a:solidFill>
                  <a:schemeClr val="accent1"/>
                </a:solidFill>
              </a:rPr>
              <a:t>ou crédit documentaire et/ou 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fr-FR" sz="1600" dirty="0" smtClean="0">
                <a:solidFill>
                  <a:schemeClr val="accent1"/>
                </a:solidFill>
              </a:rPr>
              <a:t>Souscription </a:t>
            </a:r>
            <a:r>
              <a:rPr lang="fr-FR" sz="1600" dirty="0">
                <a:solidFill>
                  <a:schemeClr val="accent1"/>
                </a:solidFill>
              </a:rPr>
              <a:t>d’une assurance auprès d’organismes spécialisés (assureurs crédits). </a:t>
            </a:r>
            <a:endParaRPr lang="fr-FR" sz="1600" dirty="0" smtClean="0">
              <a:solidFill>
                <a:schemeClr val="accent1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fr-FR" sz="1600" dirty="0" smtClean="0">
                <a:solidFill>
                  <a:schemeClr val="accent1"/>
                </a:solidFill>
              </a:rPr>
              <a:t>Enfin</a:t>
            </a:r>
            <a:r>
              <a:rPr lang="fr-FR" sz="1600" dirty="0">
                <a:solidFill>
                  <a:schemeClr val="accent1"/>
                </a:solidFill>
              </a:rPr>
              <a:t>, </a:t>
            </a:r>
            <a:r>
              <a:rPr lang="fr-FR" sz="1600" dirty="0" smtClean="0">
                <a:solidFill>
                  <a:schemeClr val="accent1"/>
                </a:solidFill>
              </a:rPr>
              <a:t>BPI gère </a:t>
            </a:r>
            <a:r>
              <a:rPr lang="fr-FR" sz="1600" dirty="0">
                <a:solidFill>
                  <a:schemeClr val="accent1"/>
                </a:solidFill>
              </a:rPr>
              <a:t>les garanties publiques pour le compte de </a:t>
            </a:r>
            <a:r>
              <a:rPr lang="fr-FR" sz="1600" dirty="0" smtClean="0">
                <a:solidFill>
                  <a:schemeClr val="accent1"/>
                </a:solidFill>
              </a:rPr>
              <a:t>l’état pour les opérations spécifiques à moyen-long terme.  </a:t>
            </a:r>
            <a:endParaRPr lang="fr-FR" sz="1600" dirty="0">
              <a:solidFill>
                <a:schemeClr val="accent1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q"/>
            </a:pPr>
            <a:endParaRPr lang="fr-FR" sz="1600" dirty="0">
              <a:solidFill>
                <a:schemeClr val="accent1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q"/>
            </a:pPr>
            <a:endParaRPr lang="fr-FR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290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2820"/>
            <a:ext cx="8298472" cy="980392"/>
          </a:xfrm>
        </p:spPr>
        <p:txBody>
          <a:bodyPr/>
          <a:lstStyle/>
          <a:p>
            <a:r>
              <a:rPr lang="fr-FR" sz="2400" dirty="0" smtClean="0"/>
              <a:t>Risque réglementaire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700808"/>
            <a:ext cx="7866424" cy="4349080"/>
          </a:xfrm>
        </p:spPr>
        <p:txBody>
          <a:bodyPr/>
          <a:lstStyle/>
          <a:p>
            <a:pPr marL="285750" lvl="1" indent="-285750">
              <a:lnSpc>
                <a:spcPct val="100000"/>
              </a:lnSpc>
              <a:spcBef>
                <a:spcPct val="20000"/>
              </a:spcBef>
              <a:buFontTx/>
              <a:buChar char="-"/>
            </a:pPr>
            <a:endParaRPr lang="fr-FR" sz="1400" i="1" dirty="0" smtClean="0">
              <a:solidFill>
                <a:schemeClr val="accent1"/>
              </a:solidFill>
            </a:endParaRPr>
          </a:p>
          <a:p>
            <a:pPr marL="285750" lvl="1" indent="-285750">
              <a:lnSpc>
                <a:spcPct val="100000"/>
              </a:lnSpc>
              <a:spcBef>
                <a:spcPct val="20000"/>
              </a:spcBef>
              <a:buFontTx/>
              <a:buChar char="-"/>
            </a:pPr>
            <a:endParaRPr lang="fr-FR" sz="1400" i="1" dirty="0">
              <a:solidFill>
                <a:schemeClr val="accent1"/>
              </a:solidFill>
            </a:endParaRPr>
          </a:p>
        </p:txBody>
      </p:sp>
      <p:sp>
        <p:nvSpPr>
          <p:cNvPr id="4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58000" y="6246000"/>
            <a:ext cx="5084520" cy="365125"/>
          </a:xfrm>
        </p:spPr>
        <p:txBody>
          <a:bodyPr/>
          <a:lstStyle/>
          <a:p>
            <a:pPr algn="ctr"/>
            <a:r>
              <a:rPr lang="fr-FR" smtClean="0">
                <a:solidFill>
                  <a:srgbClr val="008CAA"/>
                </a:solidFill>
              </a:rPr>
              <a:t>Direction des Affaires Internationales</a:t>
            </a:r>
            <a:endParaRPr lang="fr-FR" dirty="0">
              <a:solidFill>
                <a:srgbClr val="008CAA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8401-1896-4F80-9B2B-186795E41C27}" type="slidenum">
              <a:rPr lang="fr-FR" smtClean="0">
                <a:solidFill>
                  <a:srgbClr val="008CAA"/>
                </a:solidFill>
              </a:rPr>
              <a:pPr/>
              <a:t>5</a:t>
            </a:fld>
            <a:endParaRPr lang="fr-FR">
              <a:solidFill>
                <a:srgbClr val="008CAA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7544" y="1196752"/>
            <a:ext cx="820891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1600" dirty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b="1" u="sng" dirty="0" smtClean="0">
                <a:solidFill>
                  <a:schemeClr val="accent3"/>
                </a:solidFill>
              </a:rPr>
              <a:t>Sanctions édictées par les autorités nationales et européennes 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fr-FR" sz="1600" dirty="0">
                <a:solidFill>
                  <a:srgbClr val="144196"/>
                </a:solidFill>
              </a:rPr>
              <a:t>Les sanctions financières internationales sont un instrument de la politique étrangère de l’Union européenne, consistant à imposer des mesures restrictives à l’encontre de pays, de personnes physiques et morales. À l’encontre d’un pays, les sanctions visent à interdire le commerce de biens et de services ciblés (communément nommées « embargo </a:t>
            </a:r>
            <a:r>
              <a:rPr lang="fr-FR" sz="1600" dirty="0" smtClean="0">
                <a:solidFill>
                  <a:srgbClr val="144196"/>
                </a:solidFill>
              </a:rPr>
              <a:t>»)</a:t>
            </a:r>
          </a:p>
          <a:p>
            <a:pPr lvl="1"/>
            <a:endParaRPr lang="fr-FR" sz="1600" dirty="0">
              <a:solidFill>
                <a:srgbClr val="144196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b="1" u="sng" dirty="0">
                <a:solidFill>
                  <a:schemeClr val="accent3"/>
                </a:solidFill>
              </a:rPr>
              <a:t>Sanctions </a:t>
            </a:r>
            <a:r>
              <a:rPr lang="fr-FR" b="1" u="sng" dirty="0" smtClean="0">
                <a:solidFill>
                  <a:schemeClr val="accent3"/>
                </a:solidFill>
              </a:rPr>
              <a:t>US</a:t>
            </a:r>
            <a:endParaRPr lang="fr-FR" b="1" u="sng" dirty="0">
              <a:solidFill>
                <a:schemeClr val="accent3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fr-FR" sz="1600" dirty="0">
                <a:solidFill>
                  <a:schemeClr val="accent1"/>
                </a:solidFill>
              </a:rPr>
              <a:t>Il s’agit de sanctions décidées par les autorités américaines (OFAC Sanctions Programs). A l’encontre d’un pays, elles visent à interdire le commerce de biens et de services ciblés</a:t>
            </a:r>
            <a:r>
              <a:rPr lang="fr-FR" sz="1600" dirty="0" smtClean="0">
                <a:solidFill>
                  <a:schemeClr val="accent1"/>
                </a:solidFill>
              </a:rPr>
              <a:t>. </a:t>
            </a:r>
            <a:r>
              <a:rPr lang="fr-FR" sz="1600" dirty="0">
                <a:solidFill>
                  <a:schemeClr val="accent1"/>
                </a:solidFill>
              </a:rPr>
              <a:t>Elles s’appliquent à tout résident ou ressortissant américain, à toute entité ou personne morale située aux Etats-Unis (y compris leurs filiales ou succursales situées dans le monde entier</a:t>
            </a:r>
            <a:r>
              <a:rPr lang="fr-FR" sz="1600" dirty="0" smtClean="0">
                <a:solidFill>
                  <a:schemeClr val="accent1"/>
                </a:solidFill>
              </a:rPr>
              <a:t>).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endParaRPr lang="fr-FR" sz="1600" dirty="0">
              <a:solidFill>
                <a:schemeClr val="accent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b="1" u="sng" dirty="0" smtClean="0">
                <a:solidFill>
                  <a:schemeClr val="accent3"/>
                </a:solidFill>
              </a:rPr>
              <a:t>Risques</a:t>
            </a:r>
            <a:r>
              <a:rPr lang="fr-FR" b="1" u="sng" dirty="0">
                <a:solidFill>
                  <a:schemeClr val="accent3"/>
                </a:solidFill>
              </a:rPr>
              <a:t>: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fr-FR" sz="1600" dirty="0" smtClean="0">
                <a:solidFill>
                  <a:schemeClr val="accent1"/>
                </a:solidFill>
              </a:rPr>
              <a:t>Blocage/rejet du paiement</a:t>
            </a:r>
            <a:endParaRPr lang="fr-FR" sz="1600" dirty="0">
              <a:solidFill>
                <a:schemeClr val="accent1"/>
              </a:solidFill>
            </a:endParaRPr>
          </a:p>
          <a:p>
            <a:pPr lvl="1"/>
            <a:endParaRPr lang="fr-FR" sz="1600" dirty="0">
              <a:solidFill>
                <a:schemeClr val="accent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b="1" u="sng" dirty="0">
                <a:solidFill>
                  <a:schemeClr val="accent3"/>
                </a:solidFill>
              </a:rPr>
              <a:t>Comment couvrir </a:t>
            </a:r>
            <a:r>
              <a:rPr lang="fr-FR" b="1" u="sng" dirty="0" smtClean="0">
                <a:solidFill>
                  <a:schemeClr val="accent3"/>
                </a:solidFill>
              </a:rPr>
              <a:t>ces risques:</a:t>
            </a:r>
            <a:endParaRPr lang="fr-FR" b="1" u="sng" dirty="0">
              <a:solidFill>
                <a:schemeClr val="accent3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fr-FR" sz="1600" dirty="0" smtClean="0">
                <a:solidFill>
                  <a:schemeClr val="accent1"/>
                </a:solidFill>
              </a:rPr>
              <a:t>Connaissances des contreparties commerciales</a:t>
            </a:r>
            <a:r>
              <a:rPr lang="fr-FR" sz="1600" dirty="0">
                <a:solidFill>
                  <a:schemeClr val="accent1"/>
                </a:solidFill>
              </a:rPr>
              <a:t> </a:t>
            </a:r>
            <a:r>
              <a:rPr lang="fr-FR" sz="1600" dirty="0" smtClean="0">
                <a:solidFill>
                  <a:schemeClr val="accent1"/>
                </a:solidFill>
              </a:rPr>
              <a:t>(KYC)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fr-FR" sz="1600" dirty="0" smtClean="0">
                <a:solidFill>
                  <a:schemeClr val="accent1"/>
                </a:solidFill>
              </a:rPr>
              <a:t>Vérification en amont de la possibilité de recevoir des règlements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endParaRPr lang="fr-FR" sz="1600" dirty="0">
              <a:solidFill>
                <a:schemeClr val="accent1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q"/>
            </a:pPr>
            <a:endParaRPr lang="fr-FR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537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 smtClean="0"/>
              <a:t>Définir et négocier clairement les termes de règlements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484784"/>
            <a:ext cx="8064896" cy="4680520"/>
          </a:xfrm>
        </p:spPr>
        <p:txBody>
          <a:bodyPr/>
          <a:lstStyle/>
          <a:p>
            <a:pPr lvl="3" indent="0">
              <a:buNone/>
            </a:pPr>
            <a:endParaRPr lang="fr-FR" sz="1200" b="1" dirty="0">
              <a:solidFill>
                <a:schemeClr val="accent3"/>
              </a:solidFill>
            </a:endParaRPr>
          </a:p>
          <a:p>
            <a:endParaRPr lang="fr-FR" sz="1400" dirty="0">
              <a:solidFill>
                <a:schemeClr val="accent1"/>
              </a:solidFill>
            </a:endParaRPr>
          </a:p>
          <a:p>
            <a:endParaRPr lang="fr-FR" sz="1400" dirty="0">
              <a:solidFill>
                <a:schemeClr val="accent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8401-1896-4F80-9B2B-186795E41C27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58000" y="6246000"/>
            <a:ext cx="5084520" cy="365125"/>
          </a:xfrm>
        </p:spPr>
        <p:txBody>
          <a:bodyPr/>
          <a:lstStyle/>
          <a:p>
            <a:pPr algn="ctr"/>
            <a:r>
              <a:rPr lang="fr-FR" smtClean="0"/>
              <a:t>Direction des Affaires Internationales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23528" y="1533465"/>
            <a:ext cx="792088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b="1" u="sng" dirty="0" smtClean="0">
                <a:solidFill>
                  <a:schemeClr val="accent3"/>
                </a:solidFill>
              </a:rPr>
              <a:t>Les termes de règlement: </a:t>
            </a:r>
            <a:endParaRPr lang="fr-FR" b="1" u="sng" dirty="0">
              <a:solidFill>
                <a:schemeClr val="accent3"/>
              </a:solidFill>
            </a:endParaRPr>
          </a:p>
          <a:p>
            <a:endParaRPr lang="fr-FR" b="1" u="sng" dirty="0">
              <a:solidFill>
                <a:schemeClr val="accent3"/>
              </a:solidFill>
            </a:endParaRPr>
          </a:p>
          <a:p>
            <a:pPr marL="733425" lvl="3" indent="-285750">
              <a:buFont typeface="Wingdings" panose="05000000000000000000" pitchFamily="2" charset="2"/>
              <a:buChar char="q"/>
            </a:pPr>
            <a:r>
              <a:rPr lang="fr-FR" dirty="0" smtClean="0">
                <a:solidFill>
                  <a:schemeClr val="tx2"/>
                </a:solidFill>
              </a:rPr>
              <a:t>Arbitrer entre rapidité, risques, coût et souplesse commerciale</a:t>
            </a:r>
            <a:endParaRPr lang="fr-FR" dirty="0">
              <a:solidFill>
                <a:schemeClr val="tx2"/>
              </a:solidFill>
            </a:endParaRPr>
          </a:p>
          <a:p>
            <a:pPr marL="733425" lvl="3" indent="-285750">
              <a:buFont typeface="Wingdings" panose="05000000000000000000" pitchFamily="2" charset="2"/>
              <a:buChar char="q"/>
            </a:pPr>
            <a:r>
              <a:rPr lang="fr-FR" dirty="0">
                <a:solidFill>
                  <a:schemeClr val="tx2"/>
                </a:solidFill>
              </a:rPr>
              <a:t>Les conditions </a:t>
            </a:r>
            <a:r>
              <a:rPr lang="fr-FR" dirty="0" smtClean="0">
                <a:solidFill>
                  <a:schemeClr val="tx2"/>
                </a:solidFill>
              </a:rPr>
              <a:t>de paiement sont parties intégrantes </a:t>
            </a:r>
            <a:r>
              <a:rPr lang="fr-FR" dirty="0">
                <a:solidFill>
                  <a:schemeClr val="tx2"/>
                </a:solidFill>
              </a:rPr>
              <a:t>d</a:t>
            </a:r>
            <a:r>
              <a:rPr lang="fr-FR" dirty="0" smtClean="0">
                <a:solidFill>
                  <a:schemeClr val="tx2"/>
                </a:solidFill>
              </a:rPr>
              <a:t>u contrat et doivent préciser:</a:t>
            </a:r>
          </a:p>
          <a:p>
            <a:pPr marL="1190625" lvl="4" indent="-285750">
              <a:buFontTx/>
              <a:buChar char="-"/>
            </a:pPr>
            <a:r>
              <a:rPr lang="fr-FR" dirty="0" smtClean="0">
                <a:solidFill>
                  <a:schemeClr val="tx2"/>
                </a:solidFill>
              </a:rPr>
              <a:t>Le moyen de paiement ( virement, remise documentaire, crédit documentaire, autres…)</a:t>
            </a:r>
          </a:p>
          <a:p>
            <a:pPr marL="1190625" lvl="4" indent="-285750">
              <a:buFontTx/>
              <a:buChar char="-"/>
            </a:pPr>
            <a:r>
              <a:rPr lang="fr-FR" dirty="0" smtClean="0">
                <a:solidFill>
                  <a:schemeClr val="tx2"/>
                </a:solidFill>
              </a:rPr>
              <a:t>Les documents requis si paiement documentaire</a:t>
            </a:r>
          </a:p>
          <a:p>
            <a:pPr marL="1190625" lvl="4" indent="-285750">
              <a:buFontTx/>
              <a:buChar char="-"/>
            </a:pPr>
            <a:r>
              <a:rPr lang="fr-FR" dirty="0" smtClean="0">
                <a:solidFill>
                  <a:schemeClr val="tx2"/>
                </a:solidFill>
              </a:rPr>
              <a:t>Paiement à vue / paiement différé?</a:t>
            </a:r>
          </a:p>
          <a:p>
            <a:pPr marL="1190625" lvl="4" indent="-285750">
              <a:buFontTx/>
              <a:buChar char="-"/>
            </a:pPr>
            <a:r>
              <a:rPr lang="fr-FR" dirty="0" smtClean="0">
                <a:solidFill>
                  <a:schemeClr val="tx2"/>
                </a:solidFill>
              </a:rPr>
              <a:t>Quand?</a:t>
            </a:r>
          </a:p>
          <a:p>
            <a:pPr marL="1190625" lvl="4" indent="-285750">
              <a:buFontTx/>
              <a:buChar char="-"/>
            </a:pPr>
            <a:r>
              <a:rPr lang="fr-FR" dirty="0" smtClean="0">
                <a:solidFill>
                  <a:schemeClr val="tx2"/>
                </a:solidFill>
              </a:rPr>
              <a:t>L’Incoterm</a:t>
            </a:r>
          </a:p>
          <a:p>
            <a:pPr marL="904875" lvl="4"/>
            <a:r>
              <a:rPr lang="fr-FR" dirty="0" smtClean="0">
                <a:solidFill>
                  <a:schemeClr val="tx2"/>
                </a:solidFill>
              </a:rPr>
              <a:t>-   Date d’expédition</a:t>
            </a:r>
          </a:p>
          <a:p>
            <a:pPr marL="1190625" lvl="4" indent="-285750">
              <a:buFontTx/>
              <a:buChar char="-"/>
            </a:pPr>
            <a:r>
              <a:rPr lang="fr-FR" dirty="0" smtClean="0">
                <a:solidFill>
                  <a:schemeClr val="tx2"/>
                </a:solidFill>
              </a:rPr>
              <a:t>Les garanties (si exigées) à émettre au profit de l’acheteur</a:t>
            </a:r>
          </a:p>
          <a:p>
            <a:pPr marL="904875" lvl="4"/>
            <a:endParaRPr lang="fr-FR" dirty="0" smtClean="0">
              <a:solidFill>
                <a:schemeClr val="tx2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fr-FR" b="1" u="sng" dirty="0" smtClean="0">
                <a:solidFill>
                  <a:srgbClr val="008CAA"/>
                </a:solidFill>
              </a:rPr>
              <a:t>Recommandation: </a:t>
            </a:r>
          </a:p>
          <a:p>
            <a:pPr lvl="0"/>
            <a:endParaRPr lang="fr-FR" b="1" u="sng" dirty="0" smtClean="0">
              <a:solidFill>
                <a:srgbClr val="008CAA"/>
              </a:solidFill>
            </a:endParaRPr>
          </a:p>
          <a:p>
            <a:pPr marL="733425" lvl="3" indent="-285750">
              <a:buFont typeface="Wingdings" panose="05000000000000000000" pitchFamily="2" charset="2"/>
              <a:buChar char="q"/>
            </a:pPr>
            <a:r>
              <a:rPr lang="fr-FR" dirty="0" smtClean="0">
                <a:solidFill>
                  <a:srgbClr val="144196"/>
                </a:solidFill>
              </a:rPr>
              <a:t>Interroger sa banque avant de signer le contrat commercial</a:t>
            </a:r>
            <a:endParaRPr lang="fr-FR" dirty="0">
              <a:solidFill>
                <a:srgbClr val="144196"/>
              </a:solidFill>
            </a:endParaRPr>
          </a:p>
          <a:p>
            <a:pPr lvl="0"/>
            <a:endParaRPr lang="fr-FR" b="1" u="sng" dirty="0">
              <a:solidFill>
                <a:srgbClr val="008CAA"/>
              </a:solidFill>
            </a:endParaRPr>
          </a:p>
          <a:p>
            <a:pPr marL="447675" lvl="3"/>
            <a:endParaRPr lang="fr-FR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54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9767"/>
            <a:ext cx="8298472" cy="980392"/>
          </a:xfrm>
        </p:spPr>
        <p:txBody>
          <a:bodyPr/>
          <a:lstStyle/>
          <a:p>
            <a:r>
              <a:rPr lang="fr-FR" sz="2400" dirty="0"/>
              <a:t>Évaluer les besoins de financement et d’engagements bancaires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5434" y="1340768"/>
            <a:ext cx="8064896" cy="4680520"/>
          </a:xfrm>
        </p:spPr>
        <p:txBody>
          <a:bodyPr/>
          <a:lstStyle/>
          <a:p>
            <a:pPr lvl="3" indent="0">
              <a:buNone/>
            </a:pPr>
            <a:endParaRPr lang="fr-FR" sz="1200" b="1" dirty="0">
              <a:solidFill>
                <a:schemeClr val="accent3"/>
              </a:solidFill>
            </a:endParaRPr>
          </a:p>
          <a:p>
            <a:endParaRPr lang="fr-FR" sz="1400" dirty="0">
              <a:solidFill>
                <a:schemeClr val="accent1"/>
              </a:solidFill>
            </a:endParaRPr>
          </a:p>
          <a:p>
            <a:r>
              <a:rPr lang="fr-FR" sz="1400" dirty="0" smtClean="0">
                <a:solidFill>
                  <a:schemeClr val="accent1"/>
                </a:solidFill>
              </a:rPr>
              <a:t> </a:t>
            </a:r>
            <a:endParaRPr lang="fr-FR" sz="1400" dirty="0">
              <a:solidFill>
                <a:schemeClr val="accent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8401-1896-4F80-9B2B-186795E41C27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58000" y="6246000"/>
            <a:ext cx="5084520" cy="365125"/>
          </a:xfrm>
        </p:spPr>
        <p:txBody>
          <a:bodyPr/>
          <a:lstStyle/>
          <a:p>
            <a:pPr algn="ctr"/>
            <a:r>
              <a:rPr lang="fr-FR" smtClean="0"/>
              <a:t>Direction des Affaires Internationales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23528" y="1196752"/>
            <a:ext cx="792088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b="1" u="sng" dirty="0" smtClean="0">
                <a:solidFill>
                  <a:schemeClr val="accent3"/>
                </a:solidFill>
              </a:rPr>
              <a:t>Solution de financement des besoins de l’exportateur</a:t>
            </a:r>
            <a:endParaRPr lang="fr-FR" b="1" u="sng" dirty="0" smtClean="0">
              <a:solidFill>
                <a:schemeClr val="accent3"/>
              </a:solidFill>
            </a:endParaRPr>
          </a:p>
          <a:p>
            <a:pPr marL="733425" lvl="3" indent="-285750">
              <a:buFont typeface="Wingdings" panose="05000000000000000000" pitchFamily="2" charset="2"/>
              <a:buChar char="q"/>
            </a:pPr>
            <a:r>
              <a:rPr lang="fr-FR" dirty="0" smtClean="0">
                <a:solidFill>
                  <a:schemeClr val="tx2"/>
                </a:solidFill>
              </a:rPr>
              <a:t>Avant expédition: Dépenses de prospection et besoin de préfinancement (pour couvrir les frais de fabrication) – possibilité de garantie Coface</a:t>
            </a:r>
          </a:p>
          <a:p>
            <a:pPr marL="733425" lvl="3" indent="-285750">
              <a:buFont typeface="Wingdings" panose="05000000000000000000" pitchFamily="2" charset="2"/>
              <a:buChar char="q"/>
            </a:pPr>
            <a:r>
              <a:rPr lang="fr-FR" dirty="0" smtClean="0">
                <a:solidFill>
                  <a:schemeClr val="tx2"/>
                </a:solidFill>
              </a:rPr>
              <a:t>Apres expédition </a:t>
            </a:r>
            <a:r>
              <a:rPr lang="fr-FR" dirty="0">
                <a:solidFill>
                  <a:schemeClr val="tx2"/>
                </a:solidFill>
              </a:rPr>
              <a:t>si paiement différé </a:t>
            </a:r>
            <a:r>
              <a:rPr lang="fr-FR" dirty="0" smtClean="0">
                <a:solidFill>
                  <a:schemeClr val="tx2"/>
                </a:solidFill>
              </a:rPr>
              <a:t>: Mobilisation de créances nées ou escompte (si paiement différé) ou factor</a:t>
            </a:r>
          </a:p>
          <a:p>
            <a:pPr marL="447675" lvl="3"/>
            <a:r>
              <a:rPr lang="fr-FR" dirty="0">
                <a:solidFill>
                  <a:schemeClr val="tx2"/>
                </a:solidFill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b="1" u="sng" dirty="0" smtClean="0">
                <a:solidFill>
                  <a:schemeClr val="accent3"/>
                </a:solidFill>
              </a:rPr>
              <a:t>Solution  </a:t>
            </a:r>
            <a:r>
              <a:rPr lang="fr-FR" b="1" u="sng" dirty="0">
                <a:solidFill>
                  <a:schemeClr val="accent3"/>
                </a:solidFill>
              </a:rPr>
              <a:t>de financement </a:t>
            </a:r>
            <a:r>
              <a:rPr lang="fr-FR" b="1" u="sng" dirty="0" smtClean="0">
                <a:solidFill>
                  <a:schemeClr val="accent3"/>
                </a:solidFill>
              </a:rPr>
              <a:t>des besoins de l’importateur</a:t>
            </a:r>
            <a:endParaRPr lang="fr-FR" b="1" u="sng" dirty="0">
              <a:solidFill>
                <a:schemeClr val="accent3"/>
              </a:solidFill>
            </a:endParaRPr>
          </a:p>
          <a:p>
            <a:pPr marL="733425" lvl="3" indent="-285750">
              <a:buFont typeface="Wingdings" panose="05000000000000000000" pitchFamily="2" charset="2"/>
              <a:buChar char="q"/>
            </a:pPr>
            <a:r>
              <a:rPr lang="fr-FR" dirty="0" smtClean="0">
                <a:solidFill>
                  <a:schemeClr val="tx2"/>
                </a:solidFill>
              </a:rPr>
              <a:t>Concerne les opérations spécifiques de vente de biens d’équipements et complète l’offre commerciale du vendeur </a:t>
            </a:r>
          </a:p>
          <a:p>
            <a:pPr marL="733425" lvl="3" indent="-285750">
              <a:buFont typeface="Wingdings" panose="05000000000000000000" pitchFamily="2" charset="2"/>
              <a:buChar char="q"/>
            </a:pPr>
            <a:r>
              <a:rPr lang="fr-FR" dirty="0" smtClean="0">
                <a:solidFill>
                  <a:schemeClr val="tx2"/>
                </a:solidFill>
              </a:rPr>
              <a:t>Escompte de crédit documentaire confirmé</a:t>
            </a:r>
          </a:p>
          <a:p>
            <a:pPr marL="733425" lvl="3" indent="-285750">
              <a:buFont typeface="Wingdings" panose="05000000000000000000" pitchFamily="2" charset="2"/>
              <a:buChar char="q"/>
            </a:pPr>
            <a:r>
              <a:rPr lang="fr-FR" dirty="0" smtClean="0">
                <a:solidFill>
                  <a:schemeClr val="tx2"/>
                </a:solidFill>
              </a:rPr>
              <a:t>Forfait</a:t>
            </a:r>
          </a:p>
          <a:p>
            <a:pPr marL="733425" lvl="3" indent="-285750">
              <a:buFont typeface="Wingdings" panose="05000000000000000000" pitchFamily="2" charset="2"/>
              <a:buChar char="q"/>
            </a:pPr>
            <a:r>
              <a:rPr lang="fr-FR" dirty="0" smtClean="0">
                <a:solidFill>
                  <a:schemeClr val="tx2"/>
                </a:solidFill>
              </a:rPr>
              <a:t>Credit fournisseur/ crédit acheteur</a:t>
            </a:r>
          </a:p>
          <a:p>
            <a:pPr marL="447675" lvl="3"/>
            <a:endParaRPr lang="fr-FR" dirty="0" smtClean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b="1" u="sng" dirty="0">
                <a:solidFill>
                  <a:schemeClr val="accent3"/>
                </a:solidFill>
              </a:rPr>
              <a:t>Besoin </a:t>
            </a:r>
            <a:r>
              <a:rPr lang="fr-FR" b="1" u="sng" dirty="0" smtClean="0">
                <a:solidFill>
                  <a:schemeClr val="accent3"/>
                </a:solidFill>
              </a:rPr>
              <a:t>d’engagements bancaires</a:t>
            </a:r>
            <a:endParaRPr lang="fr-FR" b="1" u="sng" dirty="0">
              <a:solidFill>
                <a:schemeClr val="accent3"/>
              </a:solidFill>
            </a:endParaRPr>
          </a:p>
          <a:p>
            <a:pPr marL="733425" lvl="3" indent="-285750">
              <a:buFont typeface="Wingdings" panose="05000000000000000000" pitchFamily="2" charset="2"/>
              <a:buChar char="q"/>
            </a:pPr>
            <a:r>
              <a:rPr lang="fr-FR" dirty="0" smtClean="0">
                <a:solidFill>
                  <a:schemeClr val="tx2"/>
                </a:solidFill>
              </a:rPr>
              <a:t>Si le contrat commercial prévoit l’émission de garanties bancaires (restitution d’acompte, bonne exécution, autres) l’exportateur doit s’assurer auprès de sa banque qu’il a les autorisations suffisantes. Garantie également possible</a:t>
            </a:r>
          </a:p>
          <a:p>
            <a:pPr marL="447675" lvl="3"/>
            <a:endParaRPr lang="fr-FR" dirty="0" smtClean="0">
              <a:solidFill>
                <a:schemeClr val="tx2"/>
              </a:solidFill>
            </a:endParaRPr>
          </a:p>
          <a:p>
            <a:pPr marL="447675" lvl="3"/>
            <a:r>
              <a:rPr lang="fr-FR" dirty="0" smtClean="0">
                <a:solidFill>
                  <a:schemeClr val="tx2"/>
                </a:solidFill>
              </a:rPr>
              <a:t>	</a:t>
            </a:r>
            <a:endParaRPr lang="fr-FR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189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4224" y="116632"/>
            <a:ext cx="8298472" cy="863760"/>
          </a:xfrm>
        </p:spPr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 smtClean="0"/>
              <a:t>Maitriser le déroulement du marché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008CAA"/>
                </a:solidFill>
              </a:rPr>
              <a:t>Direction des Affaires Internationales</a:t>
            </a:r>
            <a:endParaRPr lang="fr-FR">
              <a:solidFill>
                <a:srgbClr val="008CAA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8401-1896-4F80-9B2B-186795E41C27}" type="slidenum">
              <a:rPr lang="fr-FR" smtClean="0">
                <a:solidFill>
                  <a:srgbClr val="008CAA"/>
                </a:solidFill>
              </a:rPr>
              <a:pPr/>
              <a:t>8</a:t>
            </a:fld>
            <a:endParaRPr lang="fr-FR">
              <a:solidFill>
                <a:srgbClr val="008CAA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8352928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9854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9144000" cy="597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5258242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pt">
  <a:themeElements>
    <a:clrScheme name="CIC">
      <a:dk1>
        <a:sysClr val="windowText" lastClr="000000"/>
      </a:dk1>
      <a:lt1>
        <a:sysClr val="window" lastClr="FFFFFF"/>
      </a:lt1>
      <a:dk2>
        <a:srgbClr val="144196"/>
      </a:dk2>
      <a:lt2>
        <a:srgbClr val="5A5A5A"/>
      </a:lt2>
      <a:accent1>
        <a:srgbClr val="144196"/>
      </a:accent1>
      <a:accent2>
        <a:srgbClr val="EB5023"/>
      </a:accent2>
      <a:accent3>
        <a:srgbClr val="008CAA"/>
      </a:accent3>
      <a:accent4>
        <a:srgbClr val="5A5A5A"/>
      </a:accent4>
      <a:accent5>
        <a:srgbClr val="8D8D8D"/>
      </a:accent5>
      <a:accent6>
        <a:srgbClr val="A5A5A5"/>
      </a:accent6>
      <a:hlink>
        <a:srgbClr val="0000FF"/>
      </a:hlink>
      <a:folHlink>
        <a:srgbClr val="800080"/>
      </a:folHlink>
    </a:clrScheme>
    <a:fontScheme name="CI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656</Words>
  <Application>Microsoft Office PowerPoint</Application>
  <PresentationFormat>Affichage à l'écran (4:3)</PresentationFormat>
  <Paragraphs>133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modèle ppt</vt:lpstr>
      <vt:lpstr>   Petit Déjeuner ATLANPOLITAIN Maitriser et sécuriser des règlements à l’international  7 février 2017</vt:lpstr>
      <vt:lpstr>Contexte</vt:lpstr>
      <vt:lpstr>Risque pays = Risque économique + Risque politique:</vt:lpstr>
      <vt:lpstr>Risque de crédit</vt:lpstr>
      <vt:lpstr>Risque réglementaire</vt:lpstr>
      <vt:lpstr>Définir et négocier clairement les termes de règlements</vt:lpstr>
      <vt:lpstr>Évaluer les besoins de financement et d’engagements bancaires </vt:lpstr>
      <vt:lpstr>   Maitriser le déroulement du marché</vt:lpstr>
      <vt:lpstr>Présentation PowerPoint</vt:lpstr>
      <vt:lpstr>Implantations CIC </vt:lpstr>
      <vt:lpstr>Présentation PowerPoint</vt:lpstr>
    </vt:vector>
  </TitlesOfParts>
  <Company>Euro Information client principal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Banque au quotidien</dc:title>
  <dc:creator>CHABROUX</dc:creator>
  <cp:lastModifiedBy>VEGREVNA</cp:lastModifiedBy>
  <cp:revision>117</cp:revision>
  <cp:lastPrinted>2015-05-27T09:09:32Z</cp:lastPrinted>
  <dcterms:created xsi:type="dcterms:W3CDTF">2015-02-05T15:20:52Z</dcterms:created>
  <dcterms:modified xsi:type="dcterms:W3CDTF">2017-01-26T09:07:43Z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