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92" r:id="rId4"/>
    <p:sldId id="281" r:id="rId5"/>
    <p:sldId id="282" r:id="rId6"/>
    <p:sldId id="283" r:id="rId7"/>
    <p:sldId id="290" r:id="rId8"/>
    <p:sldId id="291" r:id="rId9"/>
    <p:sldId id="29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\Desktop\Copie%20de%20Classeur1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Evolution CA Export Neosteo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6F9-4478-B3F5-4E62C720495F}"/>
              </c:ext>
            </c:extLst>
          </c:dPt>
          <c:dLbls>
            <c:dLbl>
              <c:idx val="1"/>
              <c:layout>
                <c:manualLayout>
                  <c:x val="0"/>
                  <c:y val="9.3965694173089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F9-4478-B3F5-4E62C720495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761030637510323E-3"/>
                  <c:y val="2.1961330822062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F9-4478-B3F5-4E62C72049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604521420447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F9-4478-B3F5-4E62C720495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522061275020646E-3"/>
                  <c:y val="1.299678758486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F9-4478-B3F5-4E62C720495F}"/>
                </c:ext>
                <c:ext xmlns:c15="http://schemas.microsoft.com/office/drawing/2012/chart" uri="{CE6537A1-D6FC-4f65-9D91-7224C49458BB}">
                  <c15:layout>
                    <c:manualLayout>
                      <c:w val="0.11513398040669155"/>
                      <c:h val="6.339984193057872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Feuil1!$C$12:$G$12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Feuil1!$C$13:$G$13</c:f>
              <c:numCache>
                <c:formatCode>General</c:formatCode>
                <c:ptCount val="5"/>
                <c:pt idx="0" formatCode="#,##0">
                  <c:v>30000</c:v>
                </c:pt>
                <c:pt idx="1">
                  <c:v>544628</c:v>
                </c:pt>
                <c:pt idx="2">
                  <c:v>956694</c:v>
                </c:pt>
                <c:pt idx="3">
                  <c:v>748550</c:v>
                </c:pt>
                <c:pt idx="4">
                  <c:v>1200000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F9-4478-B3F5-4E62C72049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9890400"/>
        <c:axId val="822656448"/>
      </c:barChart>
      <c:catAx>
        <c:axId val="8298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2656448"/>
        <c:crosses val="autoZero"/>
        <c:auto val="1"/>
        <c:lblAlgn val="ctr"/>
        <c:lblOffset val="100"/>
        <c:noMultiLvlLbl val="0"/>
      </c:catAx>
      <c:valAx>
        <c:axId val="8226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98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</a:t>
            </a:r>
            <a:r>
              <a:rPr lang="en-US" baseline="0" dirty="0"/>
              <a:t> NEOSTEO GLOBAL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Revenus 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500 000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62-49CE-8831-8CDEC553633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Feuil1!$C$9:$H$9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Feuil1!$C$10:$H$10</c:f>
              <c:numCache>
                <c:formatCode>General</c:formatCode>
                <c:ptCount val="6"/>
                <c:pt idx="0">
                  <c:v>93000</c:v>
                </c:pt>
                <c:pt idx="1">
                  <c:v>262000</c:v>
                </c:pt>
                <c:pt idx="2">
                  <c:v>510000</c:v>
                </c:pt>
                <c:pt idx="3">
                  <c:v>815000</c:v>
                </c:pt>
                <c:pt idx="4">
                  <c:v>1400000</c:v>
                </c:pt>
                <c:pt idx="5">
                  <c:v>2000000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62-49CE-8831-8CDEC55363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822658800"/>
        <c:axId val="822657232"/>
      </c:lineChart>
      <c:catAx>
        <c:axId val="8226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2657232"/>
        <c:crosses val="autoZero"/>
        <c:auto val="1"/>
        <c:lblAlgn val="ctr"/>
        <c:lblOffset val="100"/>
        <c:noMultiLvlLbl val="0"/>
      </c:catAx>
      <c:valAx>
        <c:axId val="82265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26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2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8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0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9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1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3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4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10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97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5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43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31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9DBC-3973-41B6-A089-ECE8F79BA499}" type="datetimeFigureOut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D6CD-2091-4C31-9098-A95CB212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79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ter n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22" y="3504334"/>
            <a:ext cx="5314750" cy="27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4334"/>
            <a:ext cx="4060222" cy="27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75" y="-111828"/>
            <a:ext cx="3392433" cy="34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136" y="1934281"/>
            <a:ext cx="74339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Située à Nantes, NEOSTEO </a:t>
            </a:r>
            <a:r>
              <a:rPr lang="en-US" sz="2000" dirty="0" err="1">
                <a:latin typeface="+mj-lt"/>
              </a:rPr>
              <a:t>est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société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française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spécialisée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dans la conception, le </a:t>
            </a:r>
            <a:r>
              <a:rPr lang="en-US" sz="2000" dirty="0" err="1" smtClean="0">
                <a:latin typeface="+mj-lt"/>
              </a:rPr>
              <a:t>développement</a:t>
            </a:r>
            <a:r>
              <a:rPr lang="en-US" sz="2000" dirty="0">
                <a:latin typeface="+mj-lt"/>
              </a:rPr>
              <a:t>, la production et la </a:t>
            </a:r>
            <a:r>
              <a:rPr lang="en-US" sz="2000" dirty="0" err="1">
                <a:latin typeface="+mj-lt"/>
              </a:rPr>
              <a:t>commercialisation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d’implants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chirurgicaux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innovants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destinés</a:t>
            </a:r>
            <a:r>
              <a:rPr lang="en-US" sz="2000" dirty="0">
                <a:latin typeface="+mj-lt"/>
              </a:rPr>
              <a:t> à la </a:t>
            </a:r>
            <a:r>
              <a:rPr lang="en-US" sz="2000" dirty="0" err="1">
                <a:latin typeface="+mj-lt"/>
              </a:rPr>
              <a:t>chirurgie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orthopédique</a:t>
            </a:r>
            <a:r>
              <a:rPr lang="en-US" sz="2000" dirty="0">
                <a:latin typeface="+mj-lt"/>
              </a:rPr>
              <a:t> et </a:t>
            </a:r>
            <a:r>
              <a:rPr lang="en-US" sz="2000" dirty="0" err="1">
                <a:latin typeface="+mj-lt"/>
              </a:rPr>
              <a:t>traumatologie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osseuse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9f35e802-5d32-4389-aca6-24f3896bbe51" descr="4797F76D-C3D4-4958-96C9-33B2F7E9B140@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794" b="91666"/>
          <a:stretch/>
        </p:blipFill>
        <p:spPr bwMode="auto">
          <a:xfrm>
            <a:off x="67334" y="72684"/>
            <a:ext cx="3634691" cy="15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737360" y="4441884"/>
            <a:ext cx="14620240" cy="267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302" y="2709164"/>
            <a:ext cx="123111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+mj-lt"/>
              </a:rPr>
              <a:t>Création        </a:t>
            </a:r>
            <a:r>
              <a:rPr lang="fr-FR" sz="1600" dirty="0" err="1">
                <a:latin typeface="+mj-lt"/>
              </a:rPr>
              <a:t>FlexitSystem</a:t>
            </a:r>
            <a:r>
              <a:rPr lang="fr-FR" sz="1600" dirty="0">
                <a:latin typeface="+mj-lt"/>
              </a:rPr>
              <a:t>               Création du         Lancement            Homologation          Lancement		Lancement                 </a:t>
            </a:r>
            <a:r>
              <a:rPr lang="fr-FR" sz="1600" dirty="0" err="1">
                <a:latin typeface="+mj-lt"/>
              </a:rPr>
              <a:t>Lancement</a:t>
            </a:r>
            <a:endParaRPr lang="fr-FR" sz="1600" dirty="0">
              <a:latin typeface="+mj-lt"/>
            </a:endParaRPr>
          </a:p>
          <a:p>
            <a:pPr marL="0" indent="0">
              <a:buNone/>
            </a:pPr>
            <a:r>
              <a:rPr lang="fr-FR" sz="1600" dirty="0">
                <a:latin typeface="+mj-lt"/>
              </a:rPr>
              <a:t>NEOSTEO      Marquage CE	bureau Export     </a:t>
            </a:r>
            <a:r>
              <a:rPr lang="fr-FR" sz="1600" dirty="0" err="1">
                <a:latin typeface="+mj-lt"/>
              </a:rPr>
              <a:t>Dynafit</a:t>
            </a:r>
            <a:r>
              <a:rPr lang="fr-FR" sz="1600" dirty="0">
                <a:latin typeface="+mj-lt"/>
              </a:rPr>
              <a:t>                   FDA </a:t>
            </a:r>
            <a:r>
              <a:rPr lang="fr-FR" sz="1600" dirty="0" err="1">
                <a:latin typeface="+mj-lt"/>
              </a:rPr>
              <a:t>Dynafit</a:t>
            </a:r>
            <a:r>
              <a:rPr lang="fr-FR" sz="1600" dirty="0">
                <a:latin typeface="+mj-lt"/>
              </a:rPr>
              <a:t>              fraises percutanées        agrafes	                 </a:t>
            </a:r>
            <a:r>
              <a:rPr lang="fr-FR" sz="1600" dirty="0" err="1">
                <a:latin typeface="+mj-lt"/>
              </a:rPr>
              <a:t>Squidy</a:t>
            </a:r>
            <a:r>
              <a:rPr lang="fr-FR" sz="1600" dirty="0">
                <a:latin typeface="+mj-lt"/>
              </a:rPr>
              <a:t>/MTP</a:t>
            </a:r>
          </a:p>
          <a:p>
            <a:pPr marL="0" indent="0">
              <a:buNone/>
            </a:pPr>
            <a:r>
              <a:rPr lang="fr-FR" sz="1600" dirty="0">
                <a:latin typeface="+mj-lt"/>
              </a:rPr>
              <a:t>							             </a:t>
            </a:r>
          </a:p>
          <a:p>
            <a:pPr marL="0" indent="0">
              <a:buNone/>
            </a:pPr>
            <a:r>
              <a:rPr lang="fr-FR" sz="1600" dirty="0">
                <a:latin typeface="+mj-lt"/>
              </a:rPr>
              <a:t>			 </a:t>
            </a:r>
            <a:endParaRPr lang="fr-FR" sz="1800" dirty="0">
              <a:latin typeface="+mj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2549529"/>
            <a:ext cx="1219200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35280" y="2437769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18648476">
            <a:off x="196621" y="187604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2009</a:t>
            </a:r>
          </a:p>
        </p:txBody>
      </p:sp>
      <p:sp>
        <p:nvSpPr>
          <p:cNvPr id="8" name="ZoneTexte 7"/>
          <p:cNvSpPr txBox="1"/>
          <p:nvPr/>
        </p:nvSpPr>
        <p:spPr>
          <a:xfrm rot="18648476">
            <a:off x="1164551" y="18608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2011</a:t>
            </a:r>
          </a:p>
        </p:txBody>
      </p:sp>
      <p:sp>
        <p:nvSpPr>
          <p:cNvPr id="9" name="Ellipse 8"/>
          <p:cNvSpPr/>
          <p:nvPr/>
        </p:nvSpPr>
        <p:spPr>
          <a:xfrm>
            <a:off x="1225105" y="2427609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878117" y="2447929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18648476">
            <a:off x="2870252" y="188264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2012</a:t>
            </a:r>
          </a:p>
        </p:txBody>
      </p:sp>
      <p:sp>
        <p:nvSpPr>
          <p:cNvPr id="12" name="Ellipse 11"/>
          <p:cNvSpPr/>
          <p:nvPr/>
        </p:nvSpPr>
        <p:spPr>
          <a:xfrm>
            <a:off x="4368800" y="2447929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18648476">
            <a:off x="4273986" y="1902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2013</a:t>
            </a:r>
          </a:p>
        </p:txBody>
      </p:sp>
      <p:sp>
        <p:nvSpPr>
          <p:cNvPr id="14" name="Ellipse 13"/>
          <p:cNvSpPr/>
          <p:nvPr/>
        </p:nvSpPr>
        <p:spPr>
          <a:xfrm>
            <a:off x="5735670" y="2463124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18648476">
            <a:off x="5638022" y="18420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2014</a:t>
            </a:r>
          </a:p>
        </p:txBody>
      </p:sp>
      <p:sp>
        <p:nvSpPr>
          <p:cNvPr id="16" name="Ellipse 15"/>
          <p:cNvSpPr/>
          <p:nvPr/>
        </p:nvSpPr>
        <p:spPr>
          <a:xfrm>
            <a:off x="7416800" y="2473284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8648476">
            <a:off x="7372471" y="19547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2015</a:t>
            </a:r>
          </a:p>
        </p:txBody>
      </p:sp>
      <p:sp>
        <p:nvSpPr>
          <p:cNvPr id="18" name="Ellipse 17"/>
          <p:cNvSpPr/>
          <p:nvPr/>
        </p:nvSpPr>
        <p:spPr>
          <a:xfrm>
            <a:off x="9364488" y="2455663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 rot="18648476">
            <a:off x="9366060" y="18934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2016</a:t>
            </a:r>
          </a:p>
        </p:txBody>
      </p:sp>
      <p:pic>
        <p:nvPicPr>
          <p:cNvPr id="20" name="Picture 2" descr="http://neosteo.com/UK/Images/Neosteo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396" y="10910875"/>
            <a:ext cx="1776960" cy="4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eosteo.com/UK/Images/ca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27" y="4441884"/>
            <a:ext cx="4668993" cy="25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16950" t="66534" r="48810" b="19395"/>
          <a:stretch/>
        </p:blipFill>
        <p:spPr>
          <a:xfrm>
            <a:off x="6035040" y="252247"/>
            <a:ext cx="5610422" cy="1296901"/>
          </a:xfrm>
          <a:prstGeom prst="rect">
            <a:avLst/>
          </a:prstGeom>
        </p:spPr>
      </p:pic>
      <p:pic>
        <p:nvPicPr>
          <p:cNvPr id="24" name="9f35e802-5d32-4389-aca6-24f3896bbe51" descr="4797F76D-C3D4-4958-96C9-33B2F7E9B140@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794" b="91666"/>
          <a:stretch/>
        </p:blipFill>
        <p:spPr bwMode="auto">
          <a:xfrm>
            <a:off x="67334" y="72684"/>
            <a:ext cx="3634691" cy="15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54212" t="52109" r="6920" b="16369"/>
          <a:stretch/>
        </p:blipFill>
        <p:spPr>
          <a:xfrm>
            <a:off x="67333" y="4466614"/>
            <a:ext cx="5569895" cy="25408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95748" y="3477845"/>
            <a:ext cx="1000146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Angleterre </a:t>
            </a:r>
          </a:p>
          <a:p>
            <a:r>
              <a:rPr lang="fr-FR" sz="1400" dirty="0">
                <a:solidFill>
                  <a:schemeClr val="bg1"/>
                </a:solidFill>
              </a:rPr>
              <a:t>Pays Bas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72464" y="3456667"/>
            <a:ext cx="960519" cy="7386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Espagne</a:t>
            </a:r>
          </a:p>
          <a:p>
            <a:r>
              <a:rPr lang="fr-FR" sz="1400" dirty="0">
                <a:solidFill>
                  <a:schemeClr val="bg1"/>
                </a:solidFill>
              </a:rPr>
              <a:t>Allemagne</a:t>
            </a:r>
          </a:p>
          <a:p>
            <a:r>
              <a:rPr lang="fr-FR" sz="1400" dirty="0">
                <a:solidFill>
                  <a:schemeClr val="bg1"/>
                </a:solidFill>
              </a:rPr>
              <a:t>Pologne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40437" y="3462173"/>
            <a:ext cx="1266693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Italie</a:t>
            </a:r>
          </a:p>
          <a:p>
            <a:r>
              <a:rPr lang="fr-FR" sz="1400" dirty="0">
                <a:solidFill>
                  <a:schemeClr val="bg1"/>
                </a:solidFill>
              </a:rPr>
              <a:t>Turquie</a:t>
            </a:r>
          </a:p>
          <a:p>
            <a:r>
              <a:rPr lang="fr-FR" sz="1400" dirty="0">
                <a:solidFill>
                  <a:schemeClr val="bg1"/>
                </a:solidFill>
              </a:rPr>
              <a:t>Afrique du Sud</a:t>
            </a:r>
          </a:p>
          <a:p>
            <a:r>
              <a:rPr lang="fr-FR" sz="1400" dirty="0">
                <a:solidFill>
                  <a:schemeClr val="bg1"/>
                </a:solidFill>
              </a:rPr>
              <a:t>Japon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66822" y="3426387"/>
            <a:ext cx="1055161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USA</a:t>
            </a:r>
          </a:p>
          <a:p>
            <a:r>
              <a:rPr lang="fr-FR" sz="1400" dirty="0">
                <a:solidFill>
                  <a:schemeClr val="bg1"/>
                </a:solidFill>
              </a:rPr>
              <a:t>Iran </a:t>
            </a:r>
          </a:p>
          <a:p>
            <a:r>
              <a:rPr lang="fr-FR" sz="1400" dirty="0">
                <a:solidFill>
                  <a:schemeClr val="bg1"/>
                </a:solidFill>
              </a:rPr>
              <a:t>République </a:t>
            </a:r>
          </a:p>
          <a:p>
            <a:r>
              <a:rPr lang="fr-FR" sz="1400" dirty="0">
                <a:solidFill>
                  <a:schemeClr val="bg1"/>
                </a:solidFill>
              </a:rPr>
              <a:t>Tchèque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417671" y="3423199"/>
            <a:ext cx="962764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Argentine</a:t>
            </a:r>
          </a:p>
          <a:p>
            <a:r>
              <a:rPr lang="fr-FR" sz="1400" dirty="0" err="1">
                <a:solidFill>
                  <a:schemeClr val="bg1"/>
                </a:solidFill>
              </a:rPr>
              <a:t>Pueto</a:t>
            </a:r>
            <a:r>
              <a:rPr lang="fr-FR" sz="1400" dirty="0">
                <a:solidFill>
                  <a:schemeClr val="bg1"/>
                </a:solidFill>
              </a:rPr>
              <a:t> Rico</a:t>
            </a:r>
          </a:p>
          <a:p>
            <a:r>
              <a:rPr lang="fr-FR" sz="1400" dirty="0">
                <a:solidFill>
                  <a:schemeClr val="bg1"/>
                </a:solidFill>
              </a:rPr>
              <a:t>UEA</a:t>
            </a:r>
          </a:p>
          <a:p>
            <a:r>
              <a:rPr lang="fr-FR" sz="1400" dirty="0">
                <a:solidFill>
                  <a:schemeClr val="bg1"/>
                </a:solidFill>
              </a:rPr>
              <a:t>Espagne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994861" y="5959084"/>
            <a:ext cx="188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19 Pays</a:t>
            </a:r>
          </a:p>
        </p:txBody>
      </p:sp>
      <p:sp>
        <p:nvSpPr>
          <p:cNvPr id="33" name="Ellipse 32"/>
          <p:cNvSpPr/>
          <p:nvPr/>
        </p:nvSpPr>
        <p:spPr>
          <a:xfrm>
            <a:off x="11054340" y="2419650"/>
            <a:ext cx="213360" cy="2336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 rot="18648476">
            <a:off x="10980831" y="18428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2017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-1979" y="3723206"/>
            <a:ext cx="12192000" cy="3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1097103" y="3412743"/>
            <a:ext cx="880369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Mexique</a:t>
            </a:r>
          </a:p>
          <a:p>
            <a:r>
              <a:rPr lang="fr-FR" sz="1400" dirty="0">
                <a:solidFill>
                  <a:schemeClr val="bg1"/>
                </a:solidFill>
              </a:rPr>
              <a:t>Colombie</a:t>
            </a:r>
          </a:p>
          <a:p>
            <a:r>
              <a:rPr lang="fr-FR" sz="1400" dirty="0">
                <a:solidFill>
                  <a:schemeClr val="bg1"/>
                </a:solidFill>
              </a:rPr>
              <a:t>Russie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1097103" y="2598867"/>
            <a:ext cx="0" cy="811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9428560" y="2651020"/>
            <a:ext cx="0" cy="811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474932" y="2698102"/>
            <a:ext cx="0" cy="811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5745371" y="2637845"/>
            <a:ext cx="0" cy="811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4368800" y="2564770"/>
            <a:ext cx="0" cy="944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988936" y="2681609"/>
            <a:ext cx="0" cy="811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CA NEOSTEO en Euros (€)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608491"/>
              </p:ext>
            </p:extLst>
          </p:nvPr>
        </p:nvGraphicFramePr>
        <p:xfrm>
          <a:off x="6424551" y="2066306"/>
          <a:ext cx="5344886" cy="35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23647"/>
              </p:ext>
            </p:extLst>
          </p:nvPr>
        </p:nvGraphicFramePr>
        <p:xfrm>
          <a:off x="361010" y="2066305"/>
          <a:ext cx="5885411" cy="35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1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f35e802-5d32-4389-aca6-24f3896bbe51" descr="4797F76D-C3D4-4958-96C9-33B2F7E9B140@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794" b="91666"/>
          <a:stretch/>
        </p:blipFill>
        <p:spPr bwMode="auto">
          <a:xfrm>
            <a:off x="-252253" y="0"/>
            <a:ext cx="3634691" cy="15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85" y="5095303"/>
            <a:ext cx="2661327" cy="17626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1379" r="4713"/>
          <a:stretch/>
        </p:blipFill>
        <p:spPr>
          <a:xfrm rot="5400000">
            <a:off x="4870097" y="2035887"/>
            <a:ext cx="3470143" cy="2973418"/>
          </a:xfrm>
          <a:prstGeom prst="rect">
            <a:avLst/>
          </a:prstGeom>
        </p:spPr>
      </p:pic>
      <p:pic>
        <p:nvPicPr>
          <p:cNvPr id="2" name="Picture 2" descr="Décolletage pièce médicale tit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42" y="1787523"/>
            <a:ext cx="5118458" cy="34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conseiller Blaser Swisslube et ses cli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3"/>
            <a:ext cx="5118460" cy="34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5" y="5441433"/>
            <a:ext cx="1383483" cy="14165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601">
            <a:off x="3151647" y="5434502"/>
            <a:ext cx="1497618" cy="14833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14" y="5366061"/>
            <a:ext cx="1530706" cy="156731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474819" y="129274"/>
            <a:ext cx="5129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Expertise Outil de Production Contrôles Qualité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Fabrication sur mesure / prototypes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84292" y="528749"/>
            <a:ext cx="153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Production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6779201" y="129274"/>
            <a:ext cx="557784" cy="1397272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173" t="13711" r="18541" b="8612"/>
          <a:stretch/>
        </p:blipFill>
        <p:spPr>
          <a:xfrm>
            <a:off x="-1" y="103339"/>
            <a:ext cx="9911256" cy="6736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7185" y="231228"/>
            <a:ext cx="6138041" cy="62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7173" t="65267" r="68700" b="32538"/>
          <a:stretch/>
        </p:blipFill>
        <p:spPr>
          <a:xfrm>
            <a:off x="909142" y="6390290"/>
            <a:ext cx="2243962" cy="294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7173" t="65267" r="68700" b="32538"/>
          <a:stretch/>
        </p:blipFill>
        <p:spPr>
          <a:xfrm>
            <a:off x="4162094" y="6390290"/>
            <a:ext cx="2243962" cy="294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7173" t="65267" r="68700" b="32538"/>
          <a:stretch/>
        </p:blipFill>
        <p:spPr>
          <a:xfrm>
            <a:off x="6813328" y="6369267"/>
            <a:ext cx="2243962" cy="294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18" y="0"/>
            <a:ext cx="3644682" cy="53138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41797" y="389673"/>
            <a:ext cx="14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Catalogue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43891" y="121627"/>
            <a:ext cx="466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Genou</a:t>
            </a:r>
          </a:p>
          <a:p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Extremités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Membre Supérieur</a:t>
            </a:r>
          </a:p>
          <a:p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Extremités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Membre Inférieur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5848272" y="121627"/>
            <a:ext cx="557784" cy="116128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752184" y="6858001"/>
            <a:ext cx="2133600" cy="365125"/>
          </a:xfrm>
          <a:prstGeom prst="rect">
            <a:avLst/>
          </a:prstGeom>
        </p:spPr>
        <p:txBody>
          <a:bodyPr/>
          <a:lstStyle/>
          <a:p>
            <a:fld id="{4A5CFC38-ACF4-43A3-A32A-76BC6BB17974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7563" t="40401" r="22038" b="22500"/>
          <a:stretch/>
        </p:blipFill>
        <p:spPr>
          <a:xfrm>
            <a:off x="127312" y="1354709"/>
            <a:ext cx="4316300" cy="17872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04" b="8018"/>
          <a:stretch/>
        </p:blipFill>
        <p:spPr>
          <a:xfrm>
            <a:off x="5321463" y="1069619"/>
            <a:ext cx="2298537" cy="181410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54748" y="-210529"/>
            <a:ext cx="10515600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FlexitSystem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8214" t="40599" r="22405" b="22301"/>
          <a:stretch/>
        </p:blipFill>
        <p:spPr>
          <a:xfrm>
            <a:off x="2664118" y="3322284"/>
            <a:ext cx="3967486" cy="16766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b="12235"/>
          <a:stretch/>
        </p:blipFill>
        <p:spPr>
          <a:xfrm>
            <a:off x="7175152" y="2915288"/>
            <a:ext cx="1170715" cy="17591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0" b="11491"/>
          <a:stretch/>
        </p:blipFill>
        <p:spPr>
          <a:xfrm>
            <a:off x="8316796" y="2915288"/>
            <a:ext cx="1147605" cy="17591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24493" t="50399" r="23613" b="13901"/>
          <a:stretch/>
        </p:blipFill>
        <p:spPr>
          <a:xfrm>
            <a:off x="4763074" y="5071191"/>
            <a:ext cx="4546096" cy="17591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98" y="4816553"/>
            <a:ext cx="967709" cy="20138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04" y="4800578"/>
            <a:ext cx="970188" cy="2032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68246" y="96564"/>
            <a:ext cx="6138041" cy="62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532858" y="255009"/>
            <a:ext cx="16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CATALOGUE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059619" y="325569"/>
            <a:ext cx="37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Genou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316796" y="26004"/>
            <a:ext cx="557784" cy="116128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4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15184" y="1199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DynafitSystem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 descr="P:\Echanges Données\Echange Sylvia\136___05\IMG_1817.JPG"/>
          <p:cNvPicPr>
            <a:picLocks noChangeAspect="1" noChangeArrowheads="1"/>
          </p:cNvPicPr>
          <p:nvPr/>
        </p:nvPicPr>
        <p:blipFill>
          <a:blip r:embed="rId2" cstate="print"/>
          <a:srcRect l="11657" r="15811" b="7716"/>
          <a:stretch>
            <a:fillRect/>
          </a:stretch>
        </p:blipFill>
        <p:spPr bwMode="auto">
          <a:xfrm>
            <a:off x="8899015" y="1374243"/>
            <a:ext cx="3311063" cy="236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P:\Echanges Données\Echange Sylvia\136___05\IMG_1821.JPG"/>
          <p:cNvPicPr>
            <a:picLocks noChangeAspect="1" noChangeArrowheads="1"/>
          </p:cNvPicPr>
          <p:nvPr/>
        </p:nvPicPr>
        <p:blipFill>
          <a:blip r:embed="rId3" cstate="print"/>
          <a:srcRect l="18133" r="15811"/>
          <a:stretch>
            <a:fillRect/>
          </a:stretch>
        </p:blipFill>
        <p:spPr bwMode="auto">
          <a:xfrm>
            <a:off x="8843881" y="3785616"/>
            <a:ext cx="3348119" cy="284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160678" y="565479"/>
            <a:ext cx="444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Extremités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du Membre Inférieur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6342522" y="604520"/>
            <a:ext cx="557784" cy="116128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558584" y="833525"/>
            <a:ext cx="16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CATALOGUE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1395" t="24137" r="15864" b="22903"/>
          <a:stretch/>
        </p:blipFill>
        <p:spPr>
          <a:xfrm>
            <a:off x="0" y="3222467"/>
            <a:ext cx="8876958" cy="36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54748" y="-210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GripitSystem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127" t="25555" r="25443" b="25968"/>
          <a:stretch/>
        </p:blipFill>
        <p:spPr>
          <a:xfrm>
            <a:off x="-180753" y="1849856"/>
            <a:ext cx="8718698" cy="47143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98902" y="638371"/>
            <a:ext cx="444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Extremités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du Membre Supérieur</a:t>
            </a:r>
          </a:p>
        </p:txBody>
      </p:sp>
      <p:sp>
        <p:nvSpPr>
          <p:cNvPr id="11" name="Accolade fermante 10"/>
          <p:cNvSpPr/>
          <p:nvPr/>
        </p:nvSpPr>
        <p:spPr>
          <a:xfrm>
            <a:off x="6480746" y="677412"/>
            <a:ext cx="557784" cy="116128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96808" y="906417"/>
            <a:ext cx="16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CATALOGUE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9884" t="17192" r="28744" b="27117"/>
          <a:stretch/>
        </p:blipFill>
        <p:spPr>
          <a:xfrm>
            <a:off x="8537945" y="1679085"/>
            <a:ext cx="4227756" cy="32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PRECONISATIONS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Pré-règlement </a:t>
            </a:r>
            <a:r>
              <a:rPr lang="fr-FR" dirty="0"/>
              <a:t>pour toutes les 1ers commandes</a:t>
            </a:r>
          </a:p>
          <a:p>
            <a:r>
              <a:rPr lang="fr-FR" dirty="0"/>
              <a:t>Prendre une assurance type COFACE </a:t>
            </a:r>
            <a:r>
              <a:rPr lang="fr-FR" dirty="0" err="1"/>
              <a:t>TradeLiner</a:t>
            </a:r>
            <a:r>
              <a:rPr lang="fr-FR" dirty="0"/>
              <a:t> (</a:t>
            </a:r>
            <a:r>
              <a:rPr lang="fr-FR" dirty="0" smtClean="0"/>
              <a:t>demandée </a:t>
            </a:r>
            <a:r>
              <a:rPr lang="fr-FR" dirty="0"/>
              <a:t>pour le Dailly)</a:t>
            </a:r>
          </a:p>
          <a:p>
            <a:r>
              <a:rPr lang="fr-FR" dirty="0"/>
              <a:t>Sur les pays à </a:t>
            </a:r>
            <a:r>
              <a:rPr lang="fr-FR" dirty="0" smtClean="0"/>
              <a:t>risques, pré-règlement </a:t>
            </a:r>
            <a:r>
              <a:rPr lang="fr-FR" dirty="0"/>
              <a:t>obligatoire tout au long de la vie de la relation </a:t>
            </a:r>
            <a:r>
              <a:rPr lang="fr-FR" dirty="0" smtClean="0"/>
              <a:t>commerciale (</a:t>
            </a:r>
            <a:r>
              <a:rPr lang="fr-FR" dirty="0" err="1" smtClean="0"/>
              <a:t>Exp</a:t>
            </a:r>
            <a:r>
              <a:rPr lang="fr-FR" dirty="0" smtClean="0"/>
              <a:t> </a:t>
            </a:r>
            <a:r>
              <a:rPr lang="fr-FR" dirty="0"/>
              <a:t>Turquie pour </a:t>
            </a:r>
            <a:r>
              <a:rPr lang="fr-FR" dirty="0" err="1"/>
              <a:t>Neosteo</a:t>
            </a:r>
            <a:r>
              <a:rPr lang="fr-FR" dirty="0"/>
              <a:t>)</a:t>
            </a:r>
          </a:p>
          <a:p>
            <a:r>
              <a:rPr lang="fr-FR" dirty="0"/>
              <a:t>Assouplissement de la règle si la société est garantie par la COFACE </a:t>
            </a:r>
          </a:p>
          <a:p>
            <a:r>
              <a:rPr lang="fr-FR" dirty="0"/>
              <a:t>Mettre des alertes dans votre logiciel de </a:t>
            </a:r>
            <a:r>
              <a:rPr lang="fr-FR" dirty="0" err="1"/>
              <a:t>Gescom</a:t>
            </a:r>
            <a:r>
              <a:rPr lang="fr-FR" dirty="0"/>
              <a:t> afin de ne pas livrer si le montant est au delà de la garantie COFACE (prendre 80% du montant </a:t>
            </a:r>
            <a:r>
              <a:rPr lang="fr-FR" dirty="0" smtClean="0"/>
              <a:t>garanti)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7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215</Words>
  <Application>Microsoft Office PowerPoint</Application>
  <PresentationFormat>Grand écran</PresentationFormat>
  <Paragraphs>69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Evolution CA NEOSTEO en Euros (€)</vt:lpstr>
      <vt:lpstr>Présentation PowerPoint</vt:lpstr>
      <vt:lpstr>Présentation PowerPoint</vt:lpstr>
      <vt:lpstr>FlexitSystem</vt:lpstr>
      <vt:lpstr>Présentation PowerPoint</vt:lpstr>
      <vt:lpstr>Présentation PowerPoint</vt:lpstr>
      <vt:lpstr>PRECONISATIONS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Sylvia Mitja</dc:creator>
  <cp:lastModifiedBy>Isabelle LE ROUIC</cp:lastModifiedBy>
  <cp:revision>51</cp:revision>
  <dcterms:created xsi:type="dcterms:W3CDTF">2016-05-09T14:00:19Z</dcterms:created>
  <dcterms:modified xsi:type="dcterms:W3CDTF">2017-02-06T13:46:46Z</dcterms:modified>
</cp:coreProperties>
</file>